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60" r:id="rId5"/>
    <p:sldId id="294" r:id="rId6"/>
    <p:sldId id="295" r:id="rId7"/>
    <p:sldId id="292" r:id="rId8"/>
    <p:sldId id="284" r:id="rId9"/>
    <p:sldId id="285" r:id="rId10"/>
    <p:sldId id="282" r:id="rId11"/>
    <p:sldId id="287" r:id="rId12"/>
    <p:sldId id="262" r:id="rId13"/>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00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1889" autoAdjust="0"/>
    <p:restoredTop sz="94719" autoAdjust="0"/>
  </p:normalViewPr>
  <p:slideViewPr>
    <p:cSldViewPr snapToGrid="0">
      <p:cViewPr varScale="1">
        <p:scale>
          <a:sx n="59" d="100"/>
          <a:sy n="59" d="100"/>
        </p:scale>
        <p:origin x="7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E083BE-6E3E-48DB-BB38-F16BE217E017}" type="datetimeFigureOut">
              <a:rPr lang="en-GB" smtClean="0"/>
              <a:t>04/06/2021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F957CA-4D53-49AC-AB60-45469FABDF3A}" type="slidenum">
              <a:rPr lang="en-GB" smtClean="0"/>
              <a:t>‹#›</a:t>
            </a:fld>
            <a:endParaRPr lang="en-GB"/>
          </a:p>
        </p:txBody>
      </p:sp>
    </p:spTree>
    <p:extLst>
      <p:ext uri="{BB962C8B-B14F-4D97-AF65-F5344CB8AC3E}">
        <p14:creationId xmlns:p14="http://schemas.microsoft.com/office/powerpoint/2010/main" val="4175953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453B15-BB91-4AF0-BC9F-A178E13E3D84}" type="slidenum">
              <a:rPr lang="en-GB" smtClean="0"/>
              <a:t>1</a:t>
            </a:fld>
            <a:endParaRPr lang="en-GB"/>
          </a:p>
        </p:txBody>
      </p:sp>
    </p:spTree>
    <p:extLst>
      <p:ext uri="{BB962C8B-B14F-4D97-AF65-F5344CB8AC3E}">
        <p14:creationId xmlns:p14="http://schemas.microsoft.com/office/powerpoint/2010/main" val="824391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defRPr/>
            </a:pPr>
            <a:endParaRPr lang="en-GB" sz="1400" dirty="0"/>
          </a:p>
        </p:txBody>
      </p:sp>
      <p:sp>
        <p:nvSpPr>
          <p:cNvPr id="4" name="Slide Number Placeholder 3"/>
          <p:cNvSpPr>
            <a:spLocks noGrp="1"/>
          </p:cNvSpPr>
          <p:nvPr>
            <p:ph type="sldNum" sz="quarter" idx="10"/>
          </p:nvPr>
        </p:nvSpPr>
        <p:spPr/>
        <p:txBody>
          <a:bodyPr/>
          <a:lstStyle/>
          <a:p>
            <a:fld id="{E4E420F2-8CDB-4004-9CEC-D34A0343A6E8}" type="slidenum">
              <a:rPr lang="en-GB" smtClean="0"/>
              <a:t>2</a:t>
            </a:fld>
            <a:endParaRPr lang="en-GB"/>
          </a:p>
        </p:txBody>
      </p:sp>
    </p:spTree>
    <p:extLst>
      <p:ext uri="{BB962C8B-B14F-4D97-AF65-F5344CB8AC3E}">
        <p14:creationId xmlns:p14="http://schemas.microsoft.com/office/powerpoint/2010/main" val="3428566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4E420F2-8CDB-4004-9CEC-D34A0343A6E8}" type="slidenum">
              <a:rPr lang="en-GB" smtClean="0"/>
              <a:t>3</a:t>
            </a:fld>
            <a:endParaRPr lang="en-GB"/>
          </a:p>
        </p:txBody>
      </p:sp>
    </p:spTree>
    <p:extLst>
      <p:ext uri="{BB962C8B-B14F-4D97-AF65-F5344CB8AC3E}">
        <p14:creationId xmlns:p14="http://schemas.microsoft.com/office/powerpoint/2010/main" val="3323259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453B15-BB91-4AF0-BC9F-A178E13E3D84}" type="slidenum">
              <a:rPr lang="en-GB" smtClean="0"/>
              <a:t>4</a:t>
            </a:fld>
            <a:endParaRPr lang="en-GB"/>
          </a:p>
        </p:txBody>
      </p:sp>
    </p:spTree>
    <p:extLst>
      <p:ext uri="{BB962C8B-B14F-4D97-AF65-F5344CB8AC3E}">
        <p14:creationId xmlns:p14="http://schemas.microsoft.com/office/powerpoint/2010/main" val="3324922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453B15-BB91-4AF0-BC9F-A178E13E3D84}" type="slidenum">
              <a:rPr lang="en-GB" smtClean="0"/>
              <a:t>5</a:t>
            </a:fld>
            <a:endParaRPr lang="en-GB"/>
          </a:p>
        </p:txBody>
      </p:sp>
    </p:spTree>
    <p:extLst>
      <p:ext uri="{BB962C8B-B14F-4D97-AF65-F5344CB8AC3E}">
        <p14:creationId xmlns:p14="http://schemas.microsoft.com/office/powerpoint/2010/main" val="2634103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453B15-BB91-4AF0-BC9F-A178E13E3D84}" type="slidenum">
              <a:rPr lang="en-GB" smtClean="0"/>
              <a:t>6</a:t>
            </a:fld>
            <a:endParaRPr lang="en-GB"/>
          </a:p>
        </p:txBody>
      </p:sp>
    </p:spTree>
    <p:extLst>
      <p:ext uri="{BB962C8B-B14F-4D97-AF65-F5344CB8AC3E}">
        <p14:creationId xmlns:p14="http://schemas.microsoft.com/office/powerpoint/2010/main" val="3503881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453B15-BB91-4AF0-BC9F-A178E13E3D84}" type="slidenum">
              <a:rPr lang="en-GB" smtClean="0"/>
              <a:t>7</a:t>
            </a:fld>
            <a:endParaRPr lang="en-GB"/>
          </a:p>
        </p:txBody>
      </p:sp>
    </p:spTree>
    <p:extLst>
      <p:ext uri="{BB962C8B-B14F-4D97-AF65-F5344CB8AC3E}">
        <p14:creationId xmlns:p14="http://schemas.microsoft.com/office/powerpoint/2010/main" val="714861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453B15-BB91-4AF0-BC9F-A178E13E3D84}" type="slidenum">
              <a:rPr lang="en-GB" smtClean="0"/>
              <a:t>8</a:t>
            </a:fld>
            <a:endParaRPr lang="en-GB"/>
          </a:p>
        </p:txBody>
      </p:sp>
    </p:spTree>
    <p:extLst>
      <p:ext uri="{BB962C8B-B14F-4D97-AF65-F5344CB8AC3E}">
        <p14:creationId xmlns:p14="http://schemas.microsoft.com/office/powerpoint/2010/main" val="2141333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453B15-BB91-4AF0-BC9F-A178E13E3D84}" type="slidenum">
              <a:rPr lang="en-GB" smtClean="0"/>
              <a:t>9</a:t>
            </a:fld>
            <a:endParaRPr lang="en-GB"/>
          </a:p>
        </p:txBody>
      </p:sp>
    </p:spTree>
    <p:extLst>
      <p:ext uri="{BB962C8B-B14F-4D97-AF65-F5344CB8AC3E}">
        <p14:creationId xmlns:p14="http://schemas.microsoft.com/office/powerpoint/2010/main" val="2894643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5C00892-6BF3-4D96-ADD5-406A4831B383}" type="datetimeFigureOut">
              <a:rPr lang="en-GB" smtClean="0"/>
              <a:t>04/06/2021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577E40-4314-4205-8245-320F9A0CA90B}" type="slidenum">
              <a:rPr lang="en-GB" smtClean="0"/>
              <a:t>‹#›</a:t>
            </a:fld>
            <a:endParaRPr lang="en-GB"/>
          </a:p>
        </p:txBody>
      </p:sp>
    </p:spTree>
    <p:extLst>
      <p:ext uri="{BB962C8B-B14F-4D97-AF65-F5344CB8AC3E}">
        <p14:creationId xmlns:p14="http://schemas.microsoft.com/office/powerpoint/2010/main" val="1619356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C00892-6BF3-4D96-ADD5-406A4831B383}" type="datetimeFigureOut">
              <a:rPr lang="en-GB" smtClean="0"/>
              <a:t>04/06/2021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577E40-4314-4205-8245-320F9A0CA90B}" type="slidenum">
              <a:rPr lang="en-GB" smtClean="0"/>
              <a:t>‹#›</a:t>
            </a:fld>
            <a:endParaRPr lang="en-GB"/>
          </a:p>
        </p:txBody>
      </p:sp>
    </p:spTree>
    <p:extLst>
      <p:ext uri="{BB962C8B-B14F-4D97-AF65-F5344CB8AC3E}">
        <p14:creationId xmlns:p14="http://schemas.microsoft.com/office/powerpoint/2010/main" val="1282016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C00892-6BF3-4D96-ADD5-406A4831B383}" type="datetimeFigureOut">
              <a:rPr lang="en-GB" smtClean="0"/>
              <a:t>04/06/2021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577E40-4314-4205-8245-320F9A0CA90B}" type="slidenum">
              <a:rPr lang="en-GB" smtClean="0"/>
              <a:t>‹#›</a:t>
            </a:fld>
            <a:endParaRPr lang="en-GB"/>
          </a:p>
        </p:txBody>
      </p:sp>
    </p:spTree>
    <p:extLst>
      <p:ext uri="{BB962C8B-B14F-4D97-AF65-F5344CB8AC3E}">
        <p14:creationId xmlns:p14="http://schemas.microsoft.com/office/powerpoint/2010/main" val="697414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C00892-6BF3-4D96-ADD5-406A4831B383}" type="datetimeFigureOut">
              <a:rPr lang="en-GB" smtClean="0"/>
              <a:t>04/06/2021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577E40-4314-4205-8245-320F9A0CA90B}" type="slidenum">
              <a:rPr lang="en-GB" smtClean="0"/>
              <a:t>‹#›</a:t>
            </a:fld>
            <a:endParaRPr lang="en-GB"/>
          </a:p>
        </p:txBody>
      </p:sp>
    </p:spTree>
    <p:extLst>
      <p:ext uri="{BB962C8B-B14F-4D97-AF65-F5344CB8AC3E}">
        <p14:creationId xmlns:p14="http://schemas.microsoft.com/office/powerpoint/2010/main" val="2939835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5C00892-6BF3-4D96-ADD5-406A4831B383}" type="datetimeFigureOut">
              <a:rPr lang="en-GB" smtClean="0"/>
              <a:t>04/06/2021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577E40-4314-4205-8245-320F9A0CA90B}" type="slidenum">
              <a:rPr lang="en-GB" smtClean="0"/>
              <a:t>‹#›</a:t>
            </a:fld>
            <a:endParaRPr lang="en-GB"/>
          </a:p>
        </p:txBody>
      </p:sp>
    </p:spTree>
    <p:extLst>
      <p:ext uri="{BB962C8B-B14F-4D97-AF65-F5344CB8AC3E}">
        <p14:creationId xmlns:p14="http://schemas.microsoft.com/office/powerpoint/2010/main" val="821238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5C00892-6BF3-4D96-ADD5-406A4831B383}" type="datetimeFigureOut">
              <a:rPr lang="en-GB" smtClean="0"/>
              <a:t>04/06/2021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577E40-4314-4205-8245-320F9A0CA90B}" type="slidenum">
              <a:rPr lang="en-GB" smtClean="0"/>
              <a:t>‹#›</a:t>
            </a:fld>
            <a:endParaRPr lang="en-GB"/>
          </a:p>
        </p:txBody>
      </p:sp>
    </p:spTree>
    <p:extLst>
      <p:ext uri="{BB962C8B-B14F-4D97-AF65-F5344CB8AC3E}">
        <p14:creationId xmlns:p14="http://schemas.microsoft.com/office/powerpoint/2010/main" val="955613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5C00892-6BF3-4D96-ADD5-406A4831B383}" type="datetimeFigureOut">
              <a:rPr lang="en-GB" smtClean="0"/>
              <a:t>04/06/2021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577E40-4314-4205-8245-320F9A0CA90B}" type="slidenum">
              <a:rPr lang="en-GB" smtClean="0"/>
              <a:t>‹#›</a:t>
            </a:fld>
            <a:endParaRPr lang="en-GB"/>
          </a:p>
        </p:txBody>
      </p:sp>
    </p:spTree>
    <p:extLst>
      <p:ext uri="{BB962C8B-B14F-4D97-AF65-F5344CB8AC3E}">
        <p14:creationId xmlns:p14="http://schemas.microsoft.com/office/powerpoint/2010/main" val="4245354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5C00892-6BF3-4D96-ADD5-406A4831B383}" type="datetimeFigureOut">
              <a:rPr lang="en-GB" smtClean="0"/>
              <a:t>04/06/2021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577E40-4314-4205-8245-320F9A0CA90B}" type="slidenum">
              <a:rPr lang="en-GB" smtClean="0"/>
              <a:t>‹#›</a:t>
            </a:fld>
            <a:endParaRPr lang="en-GB"/>
          </a:p>
        </p:txBody>
      </p:sp>
    </p:spTree>
    <p:extLst>
      <p:ext uri="{BB962C8B-B14F-4D97-AF65-F5344CB8AC3E}">
        <p14:creationId xmlns:p14="http://schemas.microsoft.com/office/powerpoint/2010/main" val="2384432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C00892-6BF3-4D96-ADD5-406A4831B383}" type="datetimeFigureOut">
              <a:rPr lang="en-GB" smtClean="0"/>
              <a:t>04/06/2021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577E40-4314-4205-8245-320F9A0CA90B}" type="slidenum">
              <a:rPr lang="en-GB" smtClean="0"/>
              <a:t>‹#›</a:t>
            </a:fld>
            <a:endParaRPr lang="en-GB"/>
          </a:p>
        </p:txBody>
      </p:sp>
    </p:spTree>
    <p:extLst>
      <p:ext uri="{BB962C8B-B14F-4D97-AF65-F5344CB8AC3E}">
        <p14:creationId xmlns:p14="http://schemas.microsoft.com/office/powerpoint/2010/main" val="1838722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C00892-6BF3-4D96-ADD5-406A4831B383}" type="datetimeFigureOut">
              <a:rPr lang="en-GB" smtClean="0"/>
              <a:t>04/06/2021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577E40-4314-4205-8245-320F9A0CA90B}" type="slidenum">
              <a:rPr lang="en-GB" smtClean="0"/>
              <a:t>‹#›</a:t>
            </a:fld>
            <a:endParaRPr lang="en-GB"/>
          </a:p>
        </p:txBody>
      </p:sp>
    </p:spTree>
    <p:extLst>
      <p:ext uri="{BB962C8B-B14F-4D97-AF65-F5344CB8AC3E}">
        <p14:creationId xmlns:p14="http://schemas.microsoft.com/office/powerpoint/2010/main" val="402076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C00892-6BF3-4D96-ADD5-406A4831B383}" type="datetimeFigureOut">
              <a:rPr lang="en-GB" smtClean="0"/>
              <a:t>04/06/2021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577E40-4314-4205-8245-320F9A0CA90B}" type="slidenum">
              <a:rPr lang="en-GB" smtClean="0"/>
              <a:t>‹#›</a:t>
            </a:fld>
            <a:endParaRPr lang="en-GB"/>
          </a:p>
        </p:txBody>
      </p:sp>
    </p:spTree>
    <p:extLst>
      <p:ext uri="{BB962C8B-B14F-4D97-AF65-F5344CB8AC3E}">
        <p14:creationId xmlns:p14="http://schemas.microsoft.com/office/powerpoint/2010/main" val="3141460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C00892-6BF3-4D96-ADD5-406A4831B383}" type="datetimeFigureOut">
              <a:rPr lang="en-GB" smtClean="0"/>
              <a:t>04/06/2021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77E40-4314-4205-8245-320F9A0CA90B}" type="slidenum">
              <a:rPr lang="en-GB" smtClean="0"/>
              <a:t>‹#›</a:t>
            </a:fld>
            <a:endParaRPr lang="en-GB"/>
          </a:p>
        </p:txBody>
      </p:sp>
    </p:spTree>
    <p:extLst>
      <p:ext uri="{BB962C8B-B14F-4D97-AF65-F5344CB8AC3E}">
        <p14:creationId xmlns:p14="http://schemas.microsoft.com/office/powerpoint/2010/main" val="1699383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womensaid.org.uk/evidence-hub/"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womensaid.org.uk/evidence-hub/"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hyperlink" Target="mailto:researchandpolicy@womensaid.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094014"/>
          </a:xfrm>
          <a:prstGeom prst="rect">
            <a:avLst/>
          </a:prstGeom>
          <a:solidFill>
            <a:srgbClr val="B600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b="19145"/>
          <a:stretch/>
        </p:blipFill>
        <p:spPr>
          <a:xfrm>
            <a:off x="0" y="751115"/>
            <a:ext cx="12192000" cy="7050262"/>
          </a:xfrm>
          <a:prstGeom prst="rect">
            <a:avLst/>
          </a:prstGeom>
        </p:spPr>
      </p:pic>
      <p:sp>
        <p:nvSpPr>
          <p:cNvPr id="5" name="Content Placeholder 5"/>
          <p:cNvSpPr txBox="1">
            <a:spLocks/>
          </p:cNvSpPr>
          <p:nvPr/>
        </p:nvSpPr>
        <p:spPr>
          <a:xfrm>
            <a:off x="294046" y="147783"/>
            <a:ext cx="11201267" cy="3567133"/>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en-GB" sz="4000" b="1"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 Perfect Storm: the impact of the Covid-19 pandemic on domestic abuse survivors and the services supporting them</a:t>
            </a:r>
          </a:p>
        </p:txBody>
      </p:sp>
      <p:pic>
        <p:nvPicPr>
          <p:cNvPr id="4" name="Picture 3" descr="M:\Branding and Publications\Branding\INTERNAL BRANDING\Women's Aid\WA Logo transparent word doc.png"/>
          <p:cNvPicPr/>
          <p:nvPr/>
        </p:nvPicPr>
        <p:blipFill>
          <a:blip r:embed="rId4">
            <a:extLst>
              <a:ext uri="{28A0092B-C50C-407E-A947-70E740481C1C}">
                <a14:useLocalDpi xmlns:a14="http://schemas.microsoft.com/office/drawing/2010/main" val="0"/>
              </a:ext>
            </a:extLst>
          </a:blip>
          <a:srcRect/>
          <a:stretch>
            <a:fillRect/>
          </a:stretch>
        </p:blipFill>
        <p:spPr bwMode="auto">
          <a:xfrm>
            <a:off x="8450984" y="5628689"/>
            <a:ext cx="2013932" cy="476598"/>
          </a:xfrm>
          <a:prstGeom prst="rect">
            <a:avLst/>
          </a:prstGeom>
          <a:noFill/>
          <a:ln>
            <a:noFill/>
          </a:ln>
        </p:spPr>
      </p:pic>
      <p:sp>
        <p:nvSpPr>
          <p:cNvPr id="7" name="TextBox 6"/>
          <p:cNvSpPr txBox="1"/>
          <p:nvPr/>
        </p:nvSpPr>
        <p:spPr>
          <a:xfrm>
            <a:off x="428502" y="4073962"/>
            <a:ext cx="6714836" cy="2308324"/>
          </a:xfrm>
          <a:prstGeom prst="rect">
            <a:avLst/>
          </a:prstGeom>
          <a:noFill/>
        </p:spPr>
        <p:txBody>
          <a:bodyPr wrap="square" rtlCol="0">
            <a:spAutoFit/>
          </a:bodyPr>
          <a:lstStyle/>
          <a:p>
            <a:r>
              <a:rPr lang="en-GB" b="1" dirty="0">
                <a:solidFill>
                  <a:srgbClr val="414042"/>
                </a:solidFill>
                <a:latin typeface="Open Sans Light" panose="020B0306030504020204" pitchFamily="34" charset="0"/>
                <a:ea typeface="Open Sans Light" panose="020B0306030504020204" pitchFamily="34" charset="0"/>
                <a:cs typeface="Open Sans Light" panose="020B0306030504020204" pitchFamily="34" charset="0"/>
              </a:rPr>
              <a:t>Sarah Davidge – Research and Evaluation Manager</a:t>
            </a:r>
          </a:p>
          <a:p>
            <a:r>
              <a:rPr lang="en-GB" b="1" dirty="0">
                <a:solidFill>
                  <a:srgbClr val="414042"/>
                </a:solidFill>
                <a:latin typeface="Open Sans Light" panose="020B0306030504020204" pitchFamily="34" charset="0"/>
                <a:ea typeface="Open Sans Light" panose="020B0306030504020204" pitchFamily="34" charset="0"/>
                <a:cs typeface="Open Sans Light" panose="020B0306030504020204" pitchFamily="34" charset="0"/>
              </a:rPr>
              <a:t>Women’s Aid</a:t>
            </a:r>
          </a:p>
          <a:p>
            <a:endParaRPr lang="en-GB" b="1" dirty="0">
              <a:solidFill>
                <a:srgbClr val="414042"/>
              </a:solidFill>
              <a:latin typeface="Open Sans Light" panose="020B0306030504020204" pitchFamily="34" charset="0"/>
              <a:ea typeface="Open Sans Light" panose="020B0306030504020204" pitchFamily="34" charset="0"/>
              <a:cs typeface="Open Sans Light" panose="020B0306030504020204" pitchFamily="34" charset="0"/>
            </a:endParaRPr>
          </a:p>
          <a:p>
            <a:r>
              <a:rPr lang="en-GB" dirty="0">
                <a:solidFill>
                  <a:srgbClr val="B6006C"/>
                </a:solidFill>
                <a:latin typeface="Open Sans Light" panose="020B0306030504020204" pitchFamily="34" charset="0"/>
                <a:ea typeface="Open Sans Light" panose="020B0306030504020204" pitchFamily="34" charset="0"/>
                <a:cs typeface="Open Sans Light" panose="020B0306030504020204" pitchFamily="34" charset="0"/>
              </a:rPr>
              <a:t>www.womensaid.org.uk </a:t>
            </a:r>
          </a:p>
          <a:p>
            <a:endParaRPr lang="en-GB" dirty="0">
              <a:solidFill>
                <a:srgbClr val="B6006C"/>
              </a:solidFill>
              <a:latin typeface="Open Sans Light" panose="020B0306030504020204" pitchFamily="34" charset="0"/>
              <a:ea typeface="Open Sans Light" panose="020B0306030504020204" pitchFamily="34" charset="0"/>
              <a:cs typeface="Open Sans Light" panose="020B0306030504020204" pitchFamily="34" charset="0"/>
            </a:endParaRPr>
          </a:p>
          <a:p>
            <a:r>
              <a:rPr lang="en-GB" dirty="0">
                <a:solidFill>
                  <a:srgbClr val="B6006C"/>
                </a:solidFill>
                <a:latin typeface="Open Sans Light" panose="020B0306030504020204" pitchFamily="34" charset="0"/>
                <a:ea typeface="Open Sans Light" panose="020B0306030504020204" pitchFamily="34" charset="0"/>
                <a:cs typeface="Open Sans Light" panose="020B0306030504020204" pitchFamily="34" charset="0"/>
              </a:rPr>
              <a:t>www.womensaid.org.uk/evidence-hub/</a:t>
            </a:r>
          </a:p>
          <a:p>
            <a:endParaRPr lang="en-GB" b="1" dirty="0">
              <a:solidFill>
                <a:srgbClr val="414042"/>
              </a:solidFill>
              <a:latin typeface="Open Sans Light" panose="020B0306030504020204" pitchFamily="34" charset="0"/>
              <a:ea typeface="Open Sans Light" panose="020B0306030504020204" pitchFamily="34" charset="0"/>
              <a:cs typeface="Open Sans Light" panose="020B0306030504020204" pitchFamily="34" charset="0"/>
            </a:endParaRPr>
          </a:p>
          <a:p>
            <a:endParaRPr lang="en-GB" dirty="0"/>
          </a:p>
        </p:txBody>
      </p:sp>
    </p:spTree>
    <p:extLst>
      <p:ext uri="{BB962C8B-B14F-4D97-AF65-F5344CB8AC3E}">
        <p14:creationId xmlns:p14="http://schemas.microsoft.com/office/powerpoint/2010/main" val="3857983973"/>
      </p:ext>
    </p:extLst>
  </p:cSld>
  <p:clrMapOvr>
    <a:masterClrMapping/>
  </p:clrMapOvr>
  <mc:AlternateContent xmlns:mc="http://schemas.openxmlformats.org/markup-compatibility/2006" xmlns:p14="http://schemas.microsoft.com/office/powerpoint/2010/main">
    <mc:Choice Requires="p14">
      <p:transition spd="slow" p14:dur="2000" advTm="44009"/>
    </mc:Choice>
    <mc:Fallback xmlns="">
      <p:transition spd="slow" advTm="4400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89490" y="287447"/>
            <a:ext cx="10029081" cy="9941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B6006E"/>
                </a:solidFill>
                <a:latin typeface="Open Sans Light" panose="020B0306030504020204" pitchFamily="34" charset="0"/>
                <a:ea typeface="Open Sans Light" panose="020B0306030504020204" pitchFamily="34" charset="0"/>
                <a:cs typeface="Open Sans Light" panose="020B0306030504020204" pitchFamily="34" charset="0"/>
              </a:rPr>
              <a:t>What is domestic abuse</a:t>
            </a:r>
          </a:p>
        </p:txBody>
      </p:sp>
      <p:sp>
        <p:nvSpPr>
          <p:cNvPr id="5" name="Rectangle 4"/>
          <p:cNvSpPr/>
          <p:nvPr/>
        </p:nvSpPr>
        <p:spPr>
          <a:xfrm>
            <a:off x="117298" y="1281619"/>
            <a:ext cx="10973467" cy="461665"/>
          </a:xfrm>
          <a:prstGeom prst="rect">
            <a:avLst/>
          </a:prstGeom>
        </p:spPr>
        <p:txBody>
          <a:bodyPr wrap="square">
            <a:spAutoFit/>
          </a:bodyPr>
          <a:lstStyle/>
          <a:p>
            <a:pPr lvl="1">
              <a:defRPr/>
            </a:pPr>
            <a:endParaRPr lang="en-GB" sz="2400" dirty="0">
              <a:solidFill>
                <a:schemeClr val="tx1">
                  <a:lumMod val="65000"/>
                  <a:lumOff val="35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6" name="Picture 5" descr="M:\Branding and Publications\Branding\INTERNAL BRANDING\Women's Aid\WA Logo transparent word doc.png"/>
          <p:cNvPicPr/>
          <p:nvPr/>
        </p:nvPicPr>
        <p:blipFill>
          <a:blip r:embed="rId3">
            <a:extLst>
              <a:ext uri="{28A0092B-C50C-407E-A947-70E740481C1C}">
                <a14:useLocalDpi xmlns:a14="http://schemas.microsoft.com/office/drawing/2010/main" val="0"/>
              </a:ext>
            </a:extLst>
          </a:blip>
          <a:srcRect/>
          <a:stretch>
            <a:fillRect/>
          </a:stretch>
        </p:blipFill>
        <p:spPr bwMode="auto">
          <a:xfrm>
            <a:off x="9179919" y="5800740"/>
            <a:ext cx="2685243" cy="635464"/>
          </a:xfrm>
          <a:prstGeom prst="rect">
            <a:avLst/>
          </a:prstGeom>
          <a:noFill/>
          <a:ln>
            <a:noFill/>
          </a:ln>
        </p:spPr>
      </p:pic>
      <p:sp>
        <p:nvSpPr>
          <p:cNvPr id="2" name="Rectangle 1"/>
          <p:cNvSpPr/>
          <p:nvPr/>
        </p:nvSpPr>
        <p:spPr>
          <a:xfrm>
            <a:off x="403761" y="1281620"/>
            <a:ext cx="11142780" cy="5170646"/>
          </a:xfrm>
          <a:prstGeom prst="rect">
            <a:avLst/>
          </a:prstGeom>
        </p:spPr>
        <p:txBody>
          <a:bodyPr wrap="square">
            <a:spAutoFit/>
          </a:bodyPr>
          <a:lstStyle/>
          <a:p>
            <a:pPr marL="285750" indent="-285750">
              <a:buFont typeface="Arial" panose="020B0604020202020204" pitchFamily="34" charset="0"/>
              <a:buChar char="•"/>
            </a:pPr>
            <a:r>
              <a:rPr lang="en-US" sz="2200" dirty="0">
                <a:latin typeface="Open Sans Light" panose="020B0306030504020204" pitchFamily="34" charset="0"/>
                <a:ea typeface="Open Sans Light" panose="020B0306030504020204" pitchFamily="34" charset="0"/>
                <a:cs typeface="Open Sans Light" panose="020B0306030504020204" pitchFamily="34" charset="0"/>
              </a:rPr>
              <a:t>Domestic abuse takes place within an intimate or family relationship using a pattern of controlling, coercive, threatening, degrading or violent behaviour making it very hard for women to end the relationship</a:t>
            </a:r>
          </a:p>
          <a:p>
            <a:pPr marL="285750" indent="-285750">
              <a:buFont typeface="Arial" panose="020B0604020202020204" pitchFamily="34" charset="0"/>
              <a:buChar char="•"/>
            </a:pPr>
            <a:endParaRPr lang="en-US" sz="2200" dirty="0">
              <a:latin typeface="Open Sans Light" panose="020B0306030504020204" pitchFamily="34" charset="0"/>
              <a:ea typeface="Open Sans Light" panose="020B0306030504020204" pitchFamily="34" charset="0"/>
              <a:cs typeface="Open Sans Light" panose="020B0306030504020204" pitchFamily="34" charset="0"/>
            </a:endParaRPr>
          </a:p>
          <a:p>
            <a:pPr marL="285750" indent="-285750">
              <a:buFont typeface="Arial" panose="020B0604020202020204" pitchFamily="34" charset="0"/>
              <a:buChar char="•"/>
            </a:pPr>
            <a:r>
              <a:rPr lang="en-US" sz="2200" dirty="0">
                <a:latin typeface="Open Sans Light" panose="020B0306030504020204" pitchFamily="34" charset="0"/>
                <a:ea typeface="Open Sans Light" panose="020B0306030504020204" pitchFamily="34" charset="0"/>
                <a:cs typeface="Open Sans Light" panose="020B0306030504020204" pitchFamily="34" charset="0"/>
              </a:rPr>
              <a:t>Coercive control is an act or a pattern of acts of assault, threats, humiliation and intimidation or other abuse that is used to harm, punish, or frighten their victim.</a:t>
            </a:r>
          </a:p>
          <a:p>
            <a:pPr marL="285750" indent="-285750">
              <a:buFont typeface="Arial" panose="020B0604020202020204" pitchFamily="34" charset="0"/>
              <a:buChar char="•"/>
            </a:pPr>
            <a:endParaRPr lang="en-US" sz="2200" dirty="0">
              <a:latin typeface="Open Sans Light" panose="020B0306030504020204" pitchFamily="34" charset="0"/>
              <a:ea typeface="Open Sans Light" panose="020B0306030504020204" pitchFamily="34" charset="0"/>
              <a:cs typeface="Open Sans Light" panose="020B0306030504020204" pitchFamily="34" charset="0"/>
            </a:endParaRPr>
          </a:p>
          <a:p>
            <a:pPr marL="285750" indent="-285750">
              <a:buFont typeface="Arial" panose="020B0604020202020204" pitchFamily="34" charset="0"/>
              <a:buChar char="•"/>
            </a:pPr>
            <a:r>
              <a:rPr lang="en-US" sz="2200" dirty="0">
                <a:latin typeface="Open Sans Light" panose="020B0306030504020204" pitchFamily="34" charset="0"/>
                <a:ea typeface="Open Sans Light" panose="020B0306030504020204" pitchFamily="34" charset="0"/>
                <a:cs typeface="Open Sans Light" panose="020B0306030504020204" pitchFamily="34" charset="0"/>
              </a:rPr>
              <a:t>It can involve any or all of physical or sexual violence; emotional and/or psychological abuse; financial or economic abuse; harassment and stalking; and online or digital abuse</a:t>
            </a:r>
          </a:p>
          <a:p>
            <a:pPr marL="285750" indent="-285750">
              <a:buFont typeface="Arial" panose="020B0604020202020204" pitchFamily="34" charset="0"/>
              <a:buChar char="•"/>
            </a:pPr>
            <a:endParaRPr lang="en-US" sz="2200" dirty="0">
              <a:latin typeface="Open Sans Light" panose="020B0306030504020204" pitchFamily="34" charset="0"/>
              <a:ea typeface="Open Sans Light" panose="020B0306030504020204" pitchFamily="34" charset="0"/>
              <a:cs typeface="Open Sans Light" panose="020B0306030504020204" pitchFamily="34" charset="0"/>
            </a:endParaRPr>
          </a:p>
          <a:p>
            <a:pPr marL="285750" indent="-285750">
              <a:buFont typeface="Arial" panose="020B0604020202020204" pitchFamily="34" charset="0"/>
              <a:buChar char="•"/>
            </a:pPr>
            <a:r>
              <a:rPr lang="en-US" sz="2200" dirty="0">
                <a:latin typeface="Open Sans Light" panose="020B0306030504020204" pitchFamily="34" charset="0"/>
                <a:ea typeface="Open Sans Light" panose="020B0306030504020204" pitchFamily="34" charset="0"/>
                <a:cs typeface="Open Sans Light" panose="020B0306030504020204" pitchFamily="34" charset="0"/>
              </a:rPr>
              <a:t>Domestic abuse can happen to anyone, regardless of age, social background, gender, religion, sexuality or ethnicity”.  It is very common and in most cases is experienced by women and perpetrated by men. </a:t>
            </a:r>
          </a:p>
          <a:p>
            <a:pPr marL="285750" indent="-285750">
              <a:buFont typeface="Arial" panose="020B0604020202020204" pitchFamily="34" charset="0"/>
              <a:buChar char="•"/>
            </a:pPr>
            <a:endParaRPr lang="en-US" sz="220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34740833"/>
      </p:ext>
    </p:extLst>
  </p:cSld>
  <p:clrMapOvr>
    <a:masterClrMapping/>
  </p:clrMapOvr>
  <mc:AlternateContent xmlns:mc="http://schemas.openxmlformats.org/markup-compatibility/2006" xmlns:p14="http://schemas.microsoft.com/office/powerpoint/2010/main">
    <mc:Choice Requires="p14">
      <p:transition spd="slow" p14:dur="2000" advTm="40617"/>
    </mc:Choice>
    <mc:Fallback xmlns="">
      <p:transition spd="slow" advTm="4061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89491" y="287447"/>
            <a:ext cx="11085438" cy="9941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dirty="0">
                <a:solidFill>
                  <a:srgbClr val="B6006E"/>
                </a:solidFill>
                <a:latin typeface="Open Sans Light" panose="020B0306030504020204" pitchFamily="34" charset="0"/>
                <a:ea typeface="Open Sans Light" panose="020B0306030504020204" pitchFamily="34" charset="0"/>
                <a:cs typeface="Open Sans Light" panose="020B0306030504020204" pitchFamily="34" charset="0"/>
              </a:rPr>
              <a:t>A Perfect Storm: Women’s Aid research on the impact of Covid-19</a:t>
            </a:r>
          </a:p>
        </p:txBody>
      </p:sp>
      <p:sp>
        <p:nvSpPr>
          <p:cNvPr id="5" name="Rectangle 4"/>
          <p:cNvSpPr/>
          <p:nvPr/>
        </p:nvSpPr>
        <p:spPr>
          <a:xfrm>
            <a:off x="117298" y="1281619"/>
            <a:ext cx="10973467" cy="461665"/>
          </a:xfrm>
          <a:prstGeom prst="rect">
            <a:avLst/>
          </a:prstGeom>
        </p:spPr>
        <p:txBody>
          <a:bodyPr wrap="square">
            <a:spAutoFit/>
          </a:bodyPr>
          <a:lstStyle/>
          <a:p>
            <a:pPr lvl="1">
              <a:defRPr/>
            </a:pPr>
            <a:endParaRPr lang="en-GB" sz="2400" dirty="0">
              <a:solidFill>
                <a:schemeClr val="tx1">
                  <a:lumMod val="65000"/>
                  <a:lumOff val="35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 name="Rectangle 1"/>
          <p:cNvSpPr/>
          <p:nvPr/>
        </p:nvSpPr>
        <p:spPr>
          <a:xfrm>
            <a:off x="589491" y="1635956"/>
            <a:ext cx="7476824" cy="3739485"/>
          </a:xfrm>
          <a:prstGeom prst="rect">
            <a:avLst/>
          </a:prstGeom>
        </p:spPr>
        <p:txBody>
          <a:bodyPr wrap="square">
            <a:spAutoFit/>
          </a:bodyPr>
          <a:lstStyle/>
          <a:p>
            <a:pPr marL="514350" lvl="0" indent="-514350">
              <a:spcBef>
                <a:spcPts val="600"/>
              </a:spcBef>
              <a:spcAft>
                <a:spcPts val="1200"/>
              </a:spcAft>
              <a:buFont typeface="+mj-lt"/>
              <a:buAutoNum type="arabicPeriod"/>
            </a:pPr>
            <a:r>
              <a:rPr lang="en-GB" sz="2400" dirty="0">
                <a:latin typeface="Open Sans Light" panose="020B0306030504020204" pitchFamily="34" charset="0"/>
                <a:ea typeface="Open Sans Light" panose="020B0306030504020204" pitchFamily="34" charset="0"/>
                <a:cs typeface="Open Sans Light" panose="020B0306030504020204" pitchFamily="34" charset="0"/>
              </a:rPr>
              <a:t>In what ways have abusers used the Covid-19 pandemic as a tool for domestic abuse?</a:t>
            </a:r>
          </a:p>
          <a:p>
            <a:pPr marL="514350" lvl="0" indent="-514350">
              <a:spcBef>
                <a:spcPts val="600"/>
              </a:spcBef>
              <a:spcAft>
                <a:spcPts val="1200"/>
              </a:spcAft>
              <a:buFont typeface="+mj-lt"/>
              <a:buAutoNum type="arabicPeriod"/>
            </a:pPr>
            <a:r>
              <a:rPr lang="en-GB" sz="2400" dirty="0">
                <a:latin typeface="Open Sans Light" panose="020B0306030504020204" pitchFamily="34" charset="0"/>
                <a:ea typeface="Open Sans Light" panose="020B0306030504020204" pitchFamily="34" charset="0"/>
                <a:cs typeface="Open Sans Light" panose="020B0306030504020204" pitchFamily="34" charset="0"/>
              </a:rPr>
              <a:t>In what ways have the choices and needs of women experiencing domestic abuse been impacted by Covid-19?</a:t>
            </a:r>
          </a:p>
          <a:p>
            <a:pPr marL="514350" lvl="0" indent="-514350">
              <a:spcBef>
                <a:spcPts val="600"/>
              </a:spcBef>
              <a:spcAft>
                <a:spcPts val="1200"/>
              </a:spcAft>
              <a:buFont typeface="+mj-lt"/>
              <a:buAutoNum type="arabicPeriod"/>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In what ways has the Covid-19 pandemic affected the specialist domestic abuse support sector?</a:t>
            </a:r>
          </a:p>
          <a:p>
            <a:pPr>
              <a:spcBef>
                <a:spcPts val="600"/>
              </a:spcBef>
              <a:spcAft>
                <a:spcPts val="1200"/>
              </a:spcAft>
            </a:pPr>
            <a:r>
              <a:rPr lang="en-US" sz="2400" b="1" dirty="0">
                <a:latin typeface="Open Sans Light" panose="020B0306030504020204" pitchFamily="34" charset="0"/>
                <a:ea typeface="Open Sans Light" panose="020B0306030504020204" pitchFamily="34" charset="0"/>
                <a:cs typeface="Open Sans Light" panose="020B0306030504020204" pitchFamily="34" charset="0"/>
                <a:hlinkClick r:id="rId3"/>
              </a:rPr>
              <a:t>https://www.womensaid.org.uk/evidence-hub/</a:t>
            </a:r>
            <a:r>
              <a:rPr lang="en-US" sz="2400" b="1" dirty="0">
                <a:latin typeface="Open Sans Light" panose="020B0306030504020204" pitchFamily="34" charset="0"/>
                <a:ea typeface="Open Sans Light" panose="020B0306030504020204" pitchFamily="34" charset="0"/>
                <a:cs typeface="Open Sans Light" panose="020B0306030504020204" pitchFamily="34" charset="0"/>
              </a:rPr>
              <a:t> </a:t>
            </a:r>
            <a:endParaRPr lang="en-GB" sz="2400" b="1"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08505" y="1281619"/>
            <a:ext cx="3024000" cy="4320000"/>
          </a:xfrm>
          <a:prstGeom prst="rect">
            <a:avLst/>
          </a:prstGeom>
        </p:spPr>
      </p:pic>
    </p:spTree>
    <p:extLst>
      <p:ext uri="{BB962C8B-B14F-4D97-AF65-F5344CB8AC3E}">
        <p14:creationId xmlns:p14="http://schemas.microsoft.com/office/powerpoint/2010/main" val="3948017055"/>
      </p:ext>
    </p:extLst>
  </p:cSld>
  <p:clrMapOvr>
    <a:masterClrMapping/>
  </p:clrMapOvr>
  <mc:AlternateContent xmlns:mc="http://schemas.openxmlformats.org/markup-compatibility/2006" xmlns:p14="http://schemas.microsoft.com/office/powerpoint/2010/main">
    <mc:Choice Requires="p14">
      <p:transition spd="slow" p14:dur="2000" advTm="43483"/>
    </mc:Choice>
    <mc:Fallback xmlns="">
      <p:transition spd="slow" advTm="4348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02313" cy="1325563"/>
          </a:xfrm>
        </p:spPr>
        <p:txBody>
          <a:bodyPr>
            <a:normAutofit/>
          </a:bodyPr>
          <a:lstStyle/>
          <a:p>
            <a:r>
              <a:rPr lang="en-GB" sz="3600" dirty="0">
                <a:solidFill>
                  <a:srgbClr val="B6006C"/>
                </a:solidFill>
                <a:latin typeface="Open Sans Light" panose="020B0306030504020204" pitchFamily="34" charset="0"/>
                <a:ea typeface="Open Sans Light" panose="020B0306030504020204" pitchFamily="34" charset="0"/>
                <a:cs typeface="Open Sans Light" panose="020B0306030504020204" pitchFamily="34" charset="0"/>
              </a:rPr>
              <a:t>How have abusers used the pandemic as a tool for abuse</a:t>
            </a:r>
            <a:endParaRPr lang="en-GB"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 name="Content Placeholder 2"/>
          <p:cNvSpPr>
            <a:spLocks noGrp="1"/>
          </p:cNvSpPr>
          <p:nvPr>
            <p:ph idx="1"/>
          </p:nvPr>
        </p:nvSpPr>
        <p:spPr>
          <a:xfrm>
            <a:off x="838201" y="1484019"/>
            <a:ext cx="7975600" cy="4822995"/>
          </a:xfrm>
        </p:spPr>
        <p:txBody>
          <a:bodyPr>
            <a:noAutofit/>
          </a:bodyPr>
          <a:lstStyle/>
          <a:p>
            <a:pPr>
              <a:spcBef>
                <a:spcPts val="600"/>
              </a:spcBef>
              <a:spcAft>
                <a:spcPts val="1200"/>
              </a:spcAft>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67% said that their abuser had used the pandemic as a tool for abuse in one or more way/s. </a:t>
            </a:r>
          </a:p>
          <a:p>
            <a:pPr>
              <a:spcBef>
                <a:spcPts val="600"/>
              </a:spcBef>
              <a:spcAft>
                <a:spcPts val="1200"/>
              </a:spcAft>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38% said their abuser refused to take precautions against the virus.</a:t>
            </a: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a:p>
            <a:pPr>
              <a:spcBef>
                <a:spcPts val="600"/>
              </a:spcBef>
              <a:spcAft>
                <a:spcPts val="1200"/>
              </a:spcAft>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46% of survivors currently experiencing domestic abuse told us that their abuser has made them feel bad for being scared or worried about Covid-19.</a:t>
            </a: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20000"/>
              </a:lnSpc>
              <a:spcBef>
                <a:spcPts val="600"/>
              </a:spcBef>
              <a:spcAft>
                <a:spcPts val="1200"/>
              </a:spcAft>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30% said their abuser had blamed them for the economic impact of Covid-19 on their household.</a:t>
            </a:r>
            <a:r>
              <a:rPr lang="en-GB" sz="2400" dirty="0">
                <a:latin typeface="Open Sans Light" panose="020B0306030504020204" pitchFamily="34" charset="0"/>
                <a:ea typeface="Open Sans Light" panose="020B0306030504020204" pitchFamily="34" charset="0"/>
                <a:cs typeface="Open Sans Light" panose="020B0306030504020204" pitchFamily="34" charset="0"/>
              </a:rPr>
              <a:t> </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0" indent="0">
              <a:buNone/>
            </a:pPr>
            <a:r>
              <a:rPr lang="en-GB" sz="2000" dirty="0">
                <a:latin typeface="Open Sans Light" panose="020B0306030504020204" pitchFamily="34" charset="0"/>
                <a:ea typeface="Open Sans Light" panose="020B0306030504020204" pitchFamily="34" charset="0"/>
                <a:cs typeface="Open Sans Light" panose="020B0306030504020204" pitchFamily="34" charset="0"/>
              </a:rPr>
              <a:t>(Women’s Aid April and June Survivor Surveys) </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0" indent="0">
              <a:buNone/>
            </a:pP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4" name="Picture 3" descr="M:\Branding and Publications\Branding\INTERNAL BRANDING\Women's Aid\WA Logo transparent word doc.png"/>
          <p:cNvPicPr/>
          <p:nvPr/>
        </p:nvPicPr>
        <p:blipFill>
          <a:blip r:embed="rId3">
            <a:extLst>
              <a:ext uri="{28A0092B-C50C-407E-A947-70E740481C1C}">
                <a14:useLocalDpi xmlns:a14="http://schemas.microsoft.com/office/drawing/2010/main" val="0"/>
              </a:ext>
            </a:extLst>
          </a:blip>
          <a:srcRect/>
          <a:stretch>
            <a:fillRect/>
          </a:stretch>
        </p:blipFill>
        <p:spPr bwMode="auto">
          <a:xfrm>
            <a:off x="8450984" y="5628689"/>
            <a:ext cx="2013932" cy="476598"/>
          </a:xfrm>
          <a:prstGeom prst="rect">
            <a:avLst/>
          </a:prstGeom>
          <a:noFill/>
          <a:ln>
            <a:noFill/>
          </a:ln>
        </p:spPr>
      </p:pic>
      <p:sp>
        <p:nvSpPr>
          <p:cNvPr id="5" name="TextBox 4"/>
          <p:cNvSpPr txBox="1"/>
          <p:nvPr/>
        </p:nvSpPr>
        <p:spPr>
          <a:xfrm>
            <a:off x="9089318" y="1484020"/>
            <a:ext cx="2751195" cy="3693319"/>
          </a:xfrm>
          <a:prstGeom prst="rect">
            <a:avLst/>
          </a:prstGeom>
          <a:noFill/>
          <a:ln>
            <a:solidFill>
              <a:srgbClr val="B6006C"/>
            </a:solidFill>
          </a:ln>
        </p:spPr>
        <p:txBody>
          <a:bodyPr wrap="square" rtlCol="0">
            <a:spAutoFit/>
          </a:bodyPr>
          <a:lstStyle/>
          <a:p>
            <a:pPr algn="ctr"/>
            <a:r>
              <a:rPr lang="en-GB" i="1" dirty="0">
                <a:latin typeface="Open Sans Light" panose="020B0306030504020204" pitchFamily="34" charset="0"/>
                <a:ea typeface="Open Sans Light" panose="020B0306030504020204" pitchFamily="34" charset="0"/>
                <a:cs typeface="Open Sans Light" panose="020B0306030504020204" pitchFamily="34" charset="0"/>
              </a:rPr>
              <a:t>“I’m shielding and [my abuser] uses not getting me food or medication to control me”. </a:t>
            </a:r>
            <a:endParaRPr lang="en-US" i="1" dirty="0">
              <a:latin typeface="Open Sans Light" panose="020B0306030504020204" pitchFamily="34" charset="0"/>
              <a:ea typeface="Open Sans Light" panose="020B0306030504020204" pitchFamily="34" charset="0"/>
              <a:cs typeface="Open Sans Light" panose="020B0306030504020204" pitchFamily="34" charset="0"/>
            </a:endParaRPr>
          </a:p>
          <a:p>
            <a:pPr algn="ctr"/>
            <a:endParaRPr lang="en-US" i="1" dirty="0">
              <a:latin typeface="Open Sans Light" panose="020B0306030504020204" pitchFamily="34" charset="0"/>
              <a:ea typeface="Open Sans Light" panose="020B0306030504020204" pitchFamily="34" charset="0"/>
              <a:cs typeface="Open Sans Light" panose="020B0306030504020204" pitchFamily="34" charset="0"/>
            </a:endParaRPr>
          </a:p>
          <a:p>
            <a:pPr algn="ctr"/>
            <a:r>
              <a:rPr lang="en-US" i="1" dirty="0">
                <a:latin typeface="Open Sans Light" panose="020B0306030504020204" pitchFamily="34" charset="0"/>
                <a:ea typeface="Open Sans Light" panose="020B0306030504020204" pitchFamily="34" charset="0"/>
                <a:cs typeface="Open Sans Light" panose="020B0306030504020204" pitchFamily="34" charset="0"/>
              </a:rPr>
              <a:t>“…my ex-partner has used his knowledge of my reduced support network to escalate his emotionally abusive &amp; controlling behaviour - thinking that I have no one to turn to…”</a:t>
            </a:r>
          </a:p>
          <a:p>
            <a:pPr algn="ctr"/>
            <a:endParaRPr lang="en-US" i="1"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673177006"/>
      </p:ext>
    </p:extLst>
  </p:cSld>
  <p:clrMapOvr>
    <a:masterClrMapping/>
  </p:clrMapOvr>
  <mc:AlternateContent xmlns:mc="http://schemas.openxmlformats.org/markup-compatibility/2006" xmlns:p14="http://schemas.microsoft.com/office/powerpoint/2010/main">
    <mc:Choice Requires="p14">
      <p:transition spd="slow" p14:dur="2000" advTm="3419"/>
    </mc:Choice>
    <mc:Fallback xmlns="">
      <p:transition spd="slow" advTm="341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solidFill>
                  <a:srgbClr val="B6006C"/>
                </a:solidFill>
                <a:latin typeface="Open Sans Light" panose="020B0306030504020204" pitchFamily="34" charset="0"/>
                <a:ea typeface="Open Sans Light" panose="020B0306030504020204" pitchFamily="34" charset="0"/>
                <a:cs typeface="Open Sans Light" panose="020B0306030504020204" pitchFamily="34" charset="0"/>
              </a:rPr>
              <a:t>Survivors are experiencing increased isolation and fear</a:t>
            </a:r>
            <a:endParaRPr lang="en-GB"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 name="Content Placeholder 2"/>
          <p:cNvSpPr>
            <a:spLocks noGrp="1"/>
          </p:cNvSpPr>
          <p:nvPr>
            <p:ph idx="1"/>
          </p:nvPr>
        </p:nvSpPr>
        <p:spPr>
          <a:xfrm>
            <a:off x="838201" y="1690687"/>
            <a:ext cx="7612784" cy="4486275"/>
          </a:xfrm>
        </p:spPr>
        <p:txBody>
          <a:bodyPr>
            <a:normAutofit fontScale="85000" lnSpcReduction="20000"/>
          </a:bodyPr>
          <a:lstStyle/>
          <a:p>
            <a:pPr marL="0" indent="0">
              <a:spcBef>
                <a:spcPts val="600"/>
              </a:spcBef>
              <a:spcAft>
                <a:spcPts val="1200"/>
              </a:spcAft>
              <a:buNone/>
            </a:pPr>
            <a:r>
              <a:rPr lang="en-US" b="1" dirty="0">
                <a:latin typeface="Open Sans Light" panose="020B0306030504020204" pitchFamily="34" charset="0"/>
                <a:ea typeface="Open Sans Light" panose="020B0306030504020204" pitchFamily="34" charset="0"/>
                <a:cs typeface="Open Sans Light" panose="020B0306030504020204" pitchFamily="34" charset="0"/>
              </a:rPr>
              <a:t>Since lockdown: </a:t>
            </a:r>
          </a:p>
          <a:p>
            <a:pPr>
              <a:lnSpc>
                <a:spcPct val="120000"/>
              </a:lnSpc>
              <a:spcBef>
                <a:spcPts val="600"/>
              </a:spcBef>
              <a:spcAft>
                <a:spcPts val="1200"/>
              </a:spcAft>
            </a:pPr>
            <a:r>
              <a:rPr lang="en-US" dirty="0">
                <a:latin typeface="Open Sans Light" panose="020B0306030504020204" pitchFamily="34" charset="0"/>
                <a:ea typeface="Open Sans Light" panose="020B0306030504020204" pitchFamily="34" charset="0"/>
                <a:cs typeface="Open Sans Light" panose="020B0306030504020204" pitchFamily="34" charset="0"/>
              </a:rPr>
              <a:t>52% of survivors responding felt more afraid </a:t>
            </a:r>
          </a:p>
          <a:p>
            <a:pPr>
              <a:lnSpc>
                <a:spcPct val="120000"/>
              </a:lnSpc>
              <a:spcBef>
                <a:spcPts val="600"/>
              </a:spcBef>
              <a:spcAft>
                <a:spcPts val="1200"/>
              </a:spcAft>
            </a:pPr>
            <a:r>
              <a:rPr lang="en-US" dirty="0">
                <a:latin typeface="Open Sans Light" panose="020B0306030504020204" pitchFamily="34" charset="0"/>
                <a:ea typeface="Open Sans Light" panose="020B0306030504020204" pitchFamily="34" charset="0"/>
                <a:cs typeface="Open Sans Light" panose="020B0306030504020204" pitchFamily="34" charset="0"/>
              </a:rPr>
              <a:t>58% felt they had no-one to turn to</a:t>
            </a:r>
          </a:p>
          <a:p>
            <a:pPr>
              <a:lnSpc>
                <a:spcPct val="120000"/>
              </a:lnSpc>
              <a:spcBef>
                <a:spcPts val="600"/>
              </a:spcBef>
              <a:spcAft>
                <a:spcPts val="1200"/>
              </a:spcAft>
            </a:pPr>
            <a:r>
              <a:rPr lang="en-US" dirty="0">
                <a:latin typeface="Open Sans Light" panose="020B0306030504020204" pitchFamily="34" charset="0"/>
                <a:ea typeface="Open Sans Light" panose="020B0306030504020204" pitchFamily="34" charset="0"/>
                <a:cs typeface="Open Sans Light" panose="020B0306030504020204" pitchFamily="34" charset="0"/>
              </a:rPr>
              <a:t>32% felt friends and family couldn’t help them leave</a:t>
            </a:r>
          </a:p>
          <a:p>
            <a:pPr>
              <a:lnSpc>
                <a:spcPct val="120000"/>
              </a:lnSpc>
              <a:spcBef>
                <a:spcPts val="600"/>
              </a:spcBef>
              <a:spcAft>
                <a:spcPts val="1200"/>
              </a:spcAft>
            </a:pPr>
            <a:r>
              <a:rPr lang="en-GB" dirty="0">
                <a:latin typeface="Open Sans Light" panose="020B0306030504020204" pitchFamily="34" charset="0"/>
                <a:ea typeface="Open Sans Light" panose="020B0306030504020204" pitchFamily="34" charset="0"/>
                <a:cs typeface="Open Sans Light" panose="020B0306030504020204" pitchFamily="34" charset="0"/>
              </a:rPr>
              <a:t>53% of survivors who had experienced abuse in the past, said that the pandemic had triggered memories of abuse and affected their mental health. </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0" indent="0">
              <a:buNone/>
            </a:pPr>
            <a:r>
              <a:rPr lang="en-GB" sz="2200" dirty="0">
                <a:latin typeface="Open Sans Light" panose="020B0306030504020204" pitchFamily="34" charset="0"/>
                <a:ea typeface="Open Sans Light" panose="020B0306030504020204" pitchFamily="34" charset="0"/>
                <a:cs typeface="Open Sans Light" panose="020B0306030504020204" pitchFamily="34" charset="0"/>
              </a:rPr>
              <a:t>(Women’s Aid June Survivor Survey) </a:t>
            </a:r>
          </a:p>
          <a:p>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 name="TextBox 4"/>
          <p:cNvSpPr txBox="1"/>
          <p:nvPr/>
        </p:nvSpPr>
        <p:spPr>
          <a:xfrm>
            <a:off x="8834787" y="1206869"/>
            <a:ext cx="2987099" cy="3970318"/>
          </a:xfrm>
          <a:prstGeom prst="rect">
            <a:avLst/>
          </a:prstGeom>
          <a:noFill/>
          <a:ln>
            <a:solidFill>
              <a:srgbClr val="B6006C"/>
            </a:solidFill>
          </a:ln>
        </p:spPr>
        <p:txBody>
          <a:bodyPr wrap="square" rtlCol="0">
            <a:spAutoFit/>
          </a:bodyPr>
          <a:lstStyle/>
          <a:p>
            <a:pPr algn="ctr"/>
            <a:r>
              <a:rPr lang="en-US" i="1" dirty="0">
                <a:latin typeface="Open Sans Light" panose="020B0306030504020204" pitchFamily="34" charset="0"/>
                <a:ea typeface="Open Sans Light" panose="020B0306030504020204" pitchFamily="34" charset="0"/>
                <a:cs typeface="Open Sans Light" panose="020B0306030504020204" pitchFamily="34" charset="0"/>
              </a:rPr>
              <a:t>“I’m lonely, feel isolated, like a sitting duck.”</a:t>
            </a:r>
          </a:p>
          <a:p>
            <a:pPr algn="ctr"/>
            <a:endParaRPr lang="en-US" i="1" dirty="0">
              <a:latin typeface="Open Sans Light" panose="020B0306030504020204" pitchFamily="34" charset="0"/>
              <a:ea typeface="Open Sans Light" panose="020B0306030504020204" pitchFamily="34" charset="0"/>
              <a:cs typeface="Open Sans Light" panose="020B0306030504020204" pitchFamily="34" charset="0"/>
            </a:endParaRPr>
          </a:p>
          <a:p>
            <a:pPr algn="ctr"/>
            <a:r>
              <a:rPr lang="en-US" i="1" dirty="0">
                <a:latin typeface="Open Sans Light" panose="020B0306030504020204" pitchFamily="34" charset="0"/>
                <a:ea typeface="Open Sans Light" panose="020B0306030504020204" pitchFamily="34" charset="0"/>
                <a:cs typeface="Open Sans Light" panose="020B0306030504020204" pitchFamily="34" charset="0"/>
              </a:rPr>
              <a:t>“… when he had been abusive no-one would come and help due to the Covid-19...”</a:t>
            </a:r>
          </a:p>
          <a:p>
            <a:pPr algn="ctr"/>
            <a:endParaRPr lang="en-US" i="1" dirty="0">
              <a:latin typeface="Open Sans Light" panose="020B0306030504020204" pitchFamily="34" charset="0"/>
              <a:ea typeface="Open Sans Light" panose="020B0306030504020204" pitchFamily="34" charset="0"/>
              <a:cs typeface="Open Sans Light" panose="020B0306030504020204" pitchFamily="34" charset="0"/>
            </a:endParaRPr>
          </a:p>
          <a:p>
            <a:pPr algn="ctr"/>
            <a:r>
              <a:rPr lang="en-US" i="1" dirty="0">
                <a:latin typeface="Open Sans Light" panose="020B0306030504020204" pitchFamily="34" charset="0"/>
                <a:ea typeface="Open Sans Light" panose="020B0306030504020204" pitchFamily="34" charset="0"/>
                <a:cs typeface="Open Sans Light" panose="020B0306030504020204" pitchFamily="34" charset="0"/>
              </a:rPr>
              <a:t>“Living with my ex felt like being imprisoned in my home, this lockdown has bought back feelings of fear, loneliness, isolation.”</a:t>
            </a:r>
          </a:p>
          <a:p>
            <a:pPr algn="ctr"/>
            <a:endParaRPr lang="en-US" i="1"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6" name="Picture 5" descr="M:\Branding and Publications\Branding\INTERNAL BRANDING\Women's Aid\WA Logo transparent word doc.png"/>
          <p:cNvPicPr/>
          <p:nvPr/>
        </p:nvPicPr>
        <p:blipFill>
          <a:blip r:embed="rId3">
            <a:extLst>
              <a:ext uri="{28A0092B-C50C-407E-A947-70E740481C1C}">
                <a14:useLocalDpi xmlns:a14="http://schemas.microsoft.com/office/drawing/2010/main" val="0"/>
              </a:ext>
            </a:extLst>
          </a:blip>
          <a:srcRect/>
          <a:stretch>
            <a:fillRect/>
          </a:stretch>
        </p:blipFill>
        <p:spPr bwMode="auto">
          <a:xfrm>
            <a:off x="8450984" y="5628689"/>
            <a:ext cx="2013932" cy="476598"/>
          </a:xfrm>
          <a:prstGeom prst="rect">
            <a:avLst/>
          </a:prstGeom>
          <a:noFill/>
          <a:ln>
            <a:noFill/>
          </a:ln>
        </p:spPr>
      </p:pic>
    </p:spTree>
    <p:extLst>
      <p:ext uri="{BB962C8B-B14F-4D97-AF65-F5344CB8AC3E}">
        <p14:creationId xmlns:p14="http://schemas.microsoft.com/office/powerpoint/2010/main" val="1005115798"/>
      </p:ext>
    </p:extLst>
  </p:cSld>
  <p:clrMapOvr>
    <a:masterClrMapping/>
  </p:clrMapOvr>
  <mc:AlternateContent xmlns:mc="http://schemas.openxmlformats.org/markup-compatibility/2006" xmlns:p14="http://schemas.microsoft.com/office/powerpoint/2010/main">
    <mc:Choice Requires="p14">
      <p:transition spd="slow" p14:dur="2000" advTm="2245"/>
    </mc:Choice>
    <mc:Fallback xmlns="">
      <p:transition spd="slow" advTm="224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B6006C"/>
                </a:solidFill>
                <a:latin typeface="Open Sans Light" panose="020B0306030504020204" pitchFamily="34" charset="0"/>
                <a:ea typeface="Open Sans Light" panose="020B0306030504020204" pitchFamily="34" charset="0"/>
                <a:cs typeface="Open Sans Light" panose="020B0306030504020204" pitchFamily="34" charset="0"/>
              </a:rPr>
              <a:t>Survivors are seeing their means of escape reduced</a:t>
            </a:r>
            <a:endParaRPr lang="en-GB"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 name="Content Placeholder 2"/>
          <p:cNvSpPr>
            <a:spLocks noGrp="1"/>
          </p:cNvSpPr>
          <p:nvPr>
            <p:ph idx="1"/>
          </p:nvPr>
        </p:nvSpPr>
        <p:spPr>
          <a:xfrm>
            <a:off x="838200" y="1427747"/>
            <a:ext cx="7868653" cy="4749216"/>
          </a:xfrm>
        </p:spPr>
        <p:txBody>
          <a:bodyPr>
            <a:noAutofit/>
          </a:bodyPr>
          <a:lstStyle/>
          <a:p>
            <a:pPr marL="0" indent="0">
              <a:buNone/>
            </a:pP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0" indent="0">
              <a:buNone/>
            </a:pPr>
            <a:r>
              <a:rPr lang="en-US" sz="2400" b="1" dirty="0">
                <a:latin typeface="Open Sans Light" panose="020B0306030504020204" pitchFamily="34" charset="0"/>
                <a:ea typeface="Open Sans Light" panose="020B0306030504020204" pitchFamily="34" charset="0"/>
                <a:cs typeface="Open Sans Light" panose="020B0306030504020204" pitchFamily="34" charset="0"/>
              </a:rPr>
              <a:t>Covid-19 can make it more difficult for women to leave an abuser, particularly if they share a home:</a:t>
            </a:r>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r>
              <a:rPr lang="en-US" sz="2400" dirty="0">
                <a:latin typeface="Open Sans Light" panose="020B0306030504020204" pitchFamily="34" charset="0"/>
                <a:ea typeface="Open Sans Light" panose="020B0306030504020204" pitchFamily="34" charset="0"/>
                <a:cs typeface="Open Sans Light" panose="020B0306030504020204" pitchFamily="34" charset="0"/>
              </a:rPr>
              <a:t>In April over three quarters of survivors (78.3%) told us that Covid-19 has made it harder for them to leave their abuser.</a:t>
            </a:r>
          </a:p>
          <a:p>
            <a:r>
              <a:rPr lang="en-US" sz="2400" dirty="0">
                <a:latin typeface="Open Sans Light" panose="020B0306030504020204" pitchFamily="34" charset="0"/>
                <a:ea typeface="Open Sans Light" panose="020B0306030504020204" pitchFamily="34" charset="0"/>
                <a:cs typeface="Open Sans Light" panose="020B0306030504020204" pitchFamily="34" charset="0"/>
              </a:rPr>
              <a:t>In June, 48% of those living with the abuser still felt they couldn’t leave or get away because of the pandemic</a:t>
            </a:r>
          </a:p>
          <a:p>
            <a:r>
              <a:rPr lang="en-GB" sz="2400" dirty="0">
                <a:latin typeface="Open Sans Light" panose="020B0306030504020204" pitchFamily="34" charset="0"/>
                <a:ea typeface="Open Sans Light" panose="020B0306030504020204" pitchFamily="34" charset="0"/>
                <a:cs typeface="Open Sans Light" panose="020B0306030504020204" pitchFamily="34" charset="0"/>
              </a:rPr>
              <a:t>10% of survivors experiencing current abuse said they’d tried to leave and the abuser had used restrictions to stop them leaving</a:t>
            </a: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pPr marL="0" indent="0">
              <a:buNone/>
            </a:pP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a:p>
            <a:pPr marL="0" indent="0">
              <a:buNone/>
            </a:pPr>
            <a:endParaRPr lang="en-GB" sz="24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US" sz="2400"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 name="TextBox 4"/>
          <p:cNvSpPr txBox="1"/>
          <p:nvPr/>
        </p:nvSpPr>
        <p:spPr>
          <a:xfrm>
            <a:off x="9354553" y="1303099"/>
            <a:ext cx="2646947" cy="3970318"/>
          </a:xfrm>
          <a:prstGeom prst="rect">
            <a:avLst/>
          </a:prstGeom>
          <a:noFill/>
          <a:ln>
            <a:solidFill>
              <a:srgbClr val="B6006C"/>
            </a:solidFill>
          </a:ln>
        </p:spPr>
        <p:txBody>
          <a:bodyPr wrap="square" rtlCol="0">
            <a:spAutoFit/>
          </a:bodyPr>
          <a:lstStyle/>
          <a:p>
            <a:pPr algn="ctr"/>
            <a:r>
              <a:rPr lang="en-GB" i="1" dirty="0">
                <a:latin typeface="Open Sans Light" panose="020B0306030504020204" pitchFamily="34" charset="0"/>
                <a:ea typeface="Open Sans Light" panose="020B0306030504020204" pitchFamily="34" charset="0"/>
                <a:cs typeface="Open Sans Light" panose="020B0306030504020204" pitchFamily="34" charset="0"/>
              </a:rPr>
              <a:t>“I am working from home and my partner is a key worker but been home all the time I can’t get out to view flats and leave”</a:t>
            </a:r>
          </a:p>
          <a:p>
            <a:pPr algn="ctr"/>
            <a:endParaRPr lang="en-GB" i="1" dirty="0">
              <a:latin typeface="Open Sans Light" panose="020B0306030504020204" pitchFamily="34" charset="0"/>
              <a:ea typeface="Open Sans Light" panose="020B0306030504020204" pitchFamily="34" charset="0"/>
              <a:cs typeface="Open Sans Light" panose="020B0306030504020204" pitchFamily="34" charset="0"/>
            </a:endParaRPr>
          </a:p>
          <a:p>
            <a:pPr algn="ctr"/>
            <a:r>
              <a:rPr lang="en-GB" i="1" dirty="0">
                <a:latin typeface="Open Sans Light" panose="020B0306030504020204" pitchFamily="34" charset="0"/>
                <a:ea typeface="Open Sans Light" panose="020B0306030504020204" pitchFamily="34" charset="0"/>
                <a:cs typeface="Open Sans Light" panose="020B0306030504020204" pitchFamily="34" charset="0"/>
              </a:rPr>
              <a:t>“Leaving hasn't been something I can consider because of the pandemic. Things are escalating and I'm sure it's going to continue getting worse.” </a:t>
            </a:r>
          </a:p>
          <a:p>
            <a:pPr algn="ctr"/>
            <a:endParaRPr lang="en-US" i="1"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6" name="Picture 5" descr="M:\Branding and Publications\Branding\INTERNAL BRANDING\Women's Aid\WA Logo transparent word doc.png"/>
          <p:cNvPicPr/>
          <p:nvPr/>
        </p:nvPicPr>
        <p:blipFill>
          <a:blip r:embed="rId3">
            <a:extLst>
              <a:ext uri="{28A0092B-C50C-407E-A947-70E740481C1C}">
                <a14:useLocalDpi xmlns:a14="http://schemas.microsoft.com/office/drawing/2010/main" val="0"/>
              </a:ext>
            </a:extLst>
          </a:blip>
          <a:srcRect/>
          <a:stretch>
            <a:fillRect/>
          </a:stretch>
        </p:blipFill>
        <p:spPr bwMode="auto">
          <a:xfrm>
            <a:off x="8450984" y="5628689"/>
            <a:ext cx="2013932" cy="476598"/>
          </a:xfrm>
          <a:prstGeom prst="rect">
            <a:avLst/>
          </a:prstGeom>
          <a:noFill/>
          <a:ln>
            <a:noFill/>
          </a:ln>
        </p:spPr>
      </p:pic>
    </p:spTree>
    <p:extLst>
      <p:ext uri="{BB962C8B-B14F-4D97-AF65-F5344CB8AC3E}">
        <p14:creationId xmlns:p14="http://schemas.microsoft.com/office/powerpoint/2010/main" val="1293505005"/>
      </p:ext>
    </p:extLst>
  </p:cSld>
  <p:clrMapOvr>
    <a:masterClrMapping/>
  </p:clrMapOvr>
  <mc:AlternateContent xmlns:mc="http://schemas.openxmlformats.org/markup-compatibility/2006" xmlns:p14="http://schemas.microsoft.com/office/powerpoint/2010/main">
    <mc:Choice Requires="p14">
      <p:transition spd="slow" p14:dur="2000" advTm="3475"/>
    </mc:Choice>
    <mc:Fallback xmlns="">
      <p:transition spd="slow" advTm="347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B6006C"/>
                </a:solidFill>
                <a:latin typeface="Open Sans Light" panose="020B0306030504020204" pitchFamily="34" charset="0"/>
                <a:ea typeface="Open Sans Light" panose="020B0306030504020204" pitchFamily="34" charset="0"/>
                <a:cs typeface="Open Sans Light" panose="020B0306030504020204" pitchFamily="34" charset="0"/>
              </a:rPr>
              <a:t>Child survivors also experienced worsening abuse during lockdown. </a:t>
            </a:r>
          </a:p>
        </p:txBody>
      </p:sp>
      <p:sp>
        <p:nvSpPr>
          <p:cNvPr id="3" name="Content Placeholder 2"/>
          <p:cNvSpPr>
            <a:spLocks noGrp="1"/>
          </p:cNvSpPr>
          <p:nvPr>
            <p:ph idx="1"/>
          </p:nvPr>
        </p:nvSpPr>
        <p:spPr>
          <a:xfrm>
            <a:off x="838200" y="1690688"/>
            <a:ext cx="8372475" cy="4351338"/>
          </a:xfrm>
        </p:spPr>
        <p:txBody>
          <a:bodyPr>
            <a:normAutofit/>
          </a:bodyPr>
          <a:lstStyle/>
          <a:p>
            <a:pPr marL="0" indent="0">
              <a:lnSpc>
                <a:spcPct val="100000"/>
              </a:lnSpc>
              <a:spcBef>
                <a:spcPts val="600"/>
              </a:spcBef>
              <a:spcAft>
                <a:spcPts val="1200"/>
              </a:spcAft>
              <a:buNone/>
            </a:pPr>
            <a:r>
              <a:rPr lang="en-US" b="1" dirty="0">
                <a:latin typeface="Open Sans Light" panose="020B0306030504020204" pitchFamily="34" charset="0"/>
                <a:ea typeface="Open Sans Light" panose="020B0306030504020204" pitchFamily="34" charset="0"/>
                <a:cs typeface="Open Sans Light" panose="020B0306030504020204" pitchFamily="34" charset="0"/>
              </a:rPr>
              <a:t>Of survivors with children:</a:t>
            </a:r>
          </a:p>
          <a:p>
            <a:pPr>
              <a:lnSpc>
                <a:spcPct val="100000"/>
              </a:lnSpc>
              <a:spcBef>
                <a:spcPts val="600"/>
              </a:spcBef>
              <a:spcAft>
                <a:spcPts val="1200"/>
              </a:spcAft>
            </a:pPr>
            <a:r>
              <a:rPr lang="en-US" dirty="0">
                <a:latin typeface="Open Sans Light" panose="020B0306030504020204" pitchFamily="34" charset="0"/>
                <a:ea typeface="Open Sans Light" panose="020B0306030504020204" pitchFamily="34" charset="0"/>
                <a:cs typeface="Open Sans Light" panose="020B0306030504020204" pitchFamily="34" charset="0"/>
              </a:rPr>
              <a:t>53.1% told us that their children have witnessed more abuse towards them</a:t>
            </a:r>
          </a:p>
          <a:p>
            <a:pPr>
              <a:lnSpc>
                <a:spcPct val="100000"/>
              </a:lnSpc>
              <a:spcBef>
                <a:spcPts val="600"/>
              </a:spcBef>
              <a:spcAft>
                <a:spcPts val="1200"/>
              </a:spcAft>
            </a:pPr>
            <a:r>
              <a:rPr lang="en-US" dirty="0">
                <a:latin typeface="Open Sans Light" panose="020B0306030504020204" pitchFamily="34" charset="0"/>
                <a:ea typeface="Open Sans Light" panose="020B0306030504020204" pitchFamily="34" charset="0"/>
                <a:cs typeface="Open Sans Light" panose="020B0306030504020204" pitchFamily="34" charset="0"/>
              </a:rPr>
              <a:t>37.5% said their abuser had shown an increase in abusive behaviour directed towards their children. </a:t>
            </a:r>
          </a:p>
          <a:p>
            <a:pPr>
              <a:lnSpc>
                <a:spcPct val="100000"/>
              </a:lnSpc>
              <a:spcBef>
                <a:spcPts val="600"/>
              </a:spcBef>
              <a:spcAft>
                <a:spcPts val="1200"/>
              </a:spcAft>
            </a:pPr>
            <a:r>
              <a:rPr lang="en-US" dirty="0">
                <a:latin typeface="Open Sans Light" panose="020B0306030504020204" pitchFamily="34" charset="0"/>
                <a:ea typeface="Open Sans Light" panose="020B0306030504020204" pitchFamily="34" charset="0"/>
                <a:cs typeface="Open Sans Light" panose="020B0306030504020204" pitchFamily="34" charset="0"/>
              </a:rPr>
              <a:t>47% expressed their fear that the children would be left alone with the abuser if they became ill</a:t>
            </a:r>
          </a:p>
          <a:p>
            <a:pPr marL="0" indent="0">
              <a:buNone/>
            </a:pPr>
            <a:r>
              <a:rPr lang="en-US" sz="2000" dirty="0">
                <a:latin typeface="Open Sans Light" panose="020B0306030504020204" pitchFamily="34" charset="0"/>
                <a:ea typeface="Open Sans Light" panose="020B0306030504020204" pitchFamily="34" charset="0"/>
                <a:cs typeface="Open Sans Light" panose="020B0306030504020204" pitchFamily="34" charset="0"/>
              </a:rPr>
              <a:t>(Women’s Aid April Survivor Survey)</a:t>
            </a:r>
          </a:p>
        </p:txBody>
      </p:sp>
      <p:pic>
        <p:nvPicPr>
          <p:cNvPr id="4" name="Picture 3" descr="M:\Branding and Publications\Branding\INTERNAL BRANDING\Women's Aid\WA Logo transparent word doc.png"/>
          <p:cNvPicPr/>
          <p:nvPr/>
        </p:nvPicPr>
        <p:blipFill>
          <a:blip r:embed="rId3">
            <a:extLst>
              <a:ext uri="{28A0092B-C50C-407E-A947-70E740481C1C}">
                <a14:useLocalDpi xmlns:a14="http://schemas.microsoft.com/office/drawing/2010/main" val="0"/>
              </a:ext>
            </a:extLst>
          </a:blip>
          <a:srcRect/>
          <a:stretch>
            <a:fillRect/>
          </a:stretch>
        </p:blipFill>
        <p:spPr bwMode="auto">
          <a:xfrm>
            <a:off x="8450984" y="5628689"/>
            <a:ext cx="2013932" cy="476598"/>
          </a:xfrm>
          <a:prstGeom prst="rect">
            <a:avLst/>
          </a:prstGeom>
          <a:noFill/>
          <a:ln>
            <a:noFill/>
          </a:ln>
        </p:spPr>
      </p:pic>
      <p:sp>
        <p:nvSpPr>
          <p:cNvPr id="5" name="TextBox 4"/>
          <p:cNvSpPr txBox="1"/>
          <p:nvPr/>
        </p:nvSpPr>
        <p:spPr>
          <a:xfrm>
            <a:off x="9354553" y="1303099"/>
            <a:ext cx="2646947" cy="3139321"/>
          </a:xfrm>
          <a:prstGeom prst="rect">
            <a:avLst/>
          </a:prstGeom>
          <a:noFill/>
          <a:ln>
            <a:solidFill>
              <a:srgbClr val="B6006C"/>
            </a:solidFill>
          </a:ln>
        </p:spPr>
        <p:txBody>
          <a:bodyPr wrap="square" rtlCol="0">
            <a:spAutoFit/>
          </a:bodyPr>
          <a:lstStyle/>
          <a:p>
            <a:pPr algn="ctr"/>
            <a:r>
              <a:rPr lang="en-GB" i="1" dirty="0">
                <a:latin typeface="Open Sans Light" panose="020B0306030504020204" pitchFamily="34" charset="0"/>
                <a:ea typeface="Open Sans Light" panose="020B0306030504020204" pitchFamily="34" charset="0"/>
                <a:cs typeface="Open Sans Light" panose="020B0306030504020204" pitchFamily="34" charset="0"/>
              </a:rPr>
              <a:t>“I have two small children … They are experiencing more [abuse] as they are witnessing it more”</a:t>
            </a:r>
          </a:p>
          <a:p>
            <a:pPr algn="ctr"/>
            <a:endParaRPr lang="en-US" i="1" dirty="0">
              <a:latin typeface="Open Sans Light" panose="020B0306030504020204" pitchFamily="34" charset="0"/>
              <a:ea typeface="Open Sans Light" panose="020B0306030504020204" pitchFamily="34" charset="0"/>
              <a:cs typeface="Open Sans Light" panose="020B0306030504020204" pitchFamily="34" charset="0"/>
            </a:endParaRPr>
          </a:p>
          <a:p>
            <a:pPr algn="ctr"/>
            <a:r>
              <a:rPr lang="en-GB" i="1" dirty="0">
                <a:latin typeface="Open Sans Light" panose="020B0306030504020204" pitchFamily="34" charset="0"/>
                <a:ea typeface="Open Sans Light" panose="020B0306030504020204" pitchFamily="34" charset="0"/>
                <a:cs typeface="Open Sans Light" panose="020B0306030504020204" pitchFamily="34" charset="0"/>
              </a:rPr>
              <a:t> “My biggest concern is that my child may be given back to our abuser if I were to become seriously unwell with the virus or not survive.….”.</a:t>
            </a:r>
            <a:endParaRPr lang="en-US" i="1"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197468357"/>
      </p:ext>
    </p:extLst>
  </p:cSld>
  <p:clrMapOvr>
    <a:masterClrMapping/>
  </p:clrMapOvr>
  <mc:AlternateContent xmlns:mc="http://schemas.openxmlformats.org/markup-compatibility/2006" xmlns:p14="http://schemas.microsoft.com/office/powerpoint/2010/main">
    <mc:Choice Requires="p14">
      <p:transition spd="slow" p14:dur="2000" advTm="2802"/>
    </mc:Choice>
    <mc:Fallback xmlns="">
      <p:transition spd="slow" advTm="280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solidFill>
                  <a:srgbClr val="B6006C"/>
                </a:solidFill>
                <a:latin typeface="Open Sans Light" panose="020B0306030504020204" pitchFamily="34" charset="0"/>
                <a:ea typeface="Open Sans Light" panose="020B0306030504020204" pitchFamily="34" charset="0"/>
                <a:cs typeface="Open Sans Light" panose="020B0306030504020204" pitchFamily="34" charset="0"/>
              </a:rPr>
              <a:t>Impact on local domestic abuse support services</a:t>
            </a:r>
            <a:endParaRPr lang="en-GB"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 name="Content Placeholder 2"/>
          <p:cNvSpPr>
            <a:spLocks noGrp="1"/>
          </p:cNvSpPr>
          <p:nvPr>
            <p:ph idx="1"/>
          </p:nvPr>
        </p:nvSpPr>
        <p:spPr>
          <a:xfrm>
            <a:off x="646124" y="1515650"/>
            <a:ext cx="7612784" cy="4351338"/>
          </a:xfrm>
        </p:spPr>
        <p:txBody>
          <a:bodyPr>
            <a:noAutofit/>
          </a:bodyPr>
          <a:lstStyle/>
          <a:p>
            <a:pPr marL="0" indent="0">
              <a:spcBef>
                <a:spcPts val="600"/>
              </a:spcBef>
              <a:spcAft>
                <a:spcPts val="1200"/>
              </a:spcAft>
              <a:buNone/>
            </a:pPr>
            <a:r>
              <a:rPr lang="en-US" sz="2400" b="1" dirty="0">
                <a:latin typeface="Open Sans Light" panose="020B0306030504020204" pitchFamily="34" charset="0"/>
                <a:ea typeface="Open Sans Light" panose="020B0306030504020204" pitchFamily="34" charset="0"/>
                <a:cs typeface="Open Sans Light" panose="020B0306030504020204" pitchFamily="34" charset="0"/>
              </a:rPr>
              <a:t>Service providers have reported that their capacity to support survivors is impacted by Covid-19: </a:t>
            </a:r>
          </a:p>
          <a:p>
            <a:pPr>
              <a:spcBef>
                <a:spcPts val="600"/>
              </a:spcBef>
              <a:spcAft>
                <a:spcPts val="1200"/>
              </a:spcAft>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Impact on fundraising, including concerns around future funding</a:t>
            </a:r>
          </a:p>
          <a:p>
            <a:pPr>
              <a:spcBef>
                <a:spcPts val="600"/>
              </a:spcBef>
              <a:spcAft>
                <a:spcPts val="1200"/>
              </a:spcAft>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Impact on staff including challenges around caring roles and negative impact on mental health</a:t>
            </a:r>
          </a:p>
          <a:p>
            <a:pPr>
              <a:spcBef>
                <a:spcPts val="600"/>
              </a:spcBef>
              <a:spcAft>
                <a:spcPts val="1200"/>
              </a:spcAft>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Challenges preparing for remote working</a:t>
            </a:r>
          </a:p>
          <a:p>
            <a:pPr>
              <a:spcBef>
                <a:spcPts val="600"/>
              </a:spcBef>
              <a:spcAft>
                <a:spcPts val="1200"/>
              </a:spcAft>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Reduced availability of refuge spaces and move on accommodation during lockdown</a:t>
            </a:r>
          </a:p>
          <a:p>
            <a:pPr>
              <a:spcBef>
                <a:spcPts val="600"/>
              </a:spcBef>
              <a:spcAft>
                <a:spcPts val="1200"/>
              </a:spcAft>
            </a:pPr>
            <a:r>
              <a:rPr lang="en-US" sz="2400" dirty="0">
                <a:latin typeface="Open Sans Light" panose="020B0306030504020204" pitchFamily="34" charset="0"/>
                <a:ea typeface="Open Sans Light" panose="020B0306030504020204" pitchFamily="34" charset="0"/>
                <a:cs typeface="Open Sans Light" panose="020B0306030504020204" pitchFamily="34" charset="0"/>
              </a:rPr>
              <a:t>Concerns around future demand</a:t>
            </a:r>
          </a:p>
        </p:txBody>
      </p:sp>
      <p:pic>
        <p:nvPicPr>
          <p:cNvPr id="4" name="Picture 3" descr="M:\Branding and Publications\Branding\INTERNAL BRANDING\Women's Aid\WA Logo transparent word doc.png"/>
          <p:cNvPicPr/>
          <p:nvPr/>
        </p:nvPicPr>
        <p:blipFill>
          <a:blip r:embed="rId3">
            <a:extLst>
              <a:ext uri="{28A0092B-C50C-407E-A947-70E740481C1C}">
                <a14:useLocalDpi xmlns:a14="http://schemas.microsoft.com/office/drawing/2010/main" val="0"/>
              </a:ext>
            </a:extLst>
          </a:blip>
          <a:srcRect/>
          <a:stretch>
            <a:fillRect/>
          </a:stretch>
        </p:blipFill>
        <p:spPr bwMode="auto">
          <a:xfrm>
            <a:off x="8450984" y="5628689"/>
            <a:ext cx="2013932" cy="476598"/>
          </a:xfrm>
          <a:prstGeom prst="rect">
            <a:avLst/>
          </a:prstGeom>
          <a:noFill/>
          <a:ln>
            <a:noFill/>
          </a:ln>
        </p:spPr>
      </p:pic>
      <p:sp>
        <p:nvSpPr>
          <p:cNvPr id="5" name="Rectangle 4"/>
          <p:cNvSpPr/>
          <p:nvPr/>
        </p:nvSpPr>
        <p:spPr>
          <a:xfrm>
            <a:off x="8792308" y="1452045"/>
            <a:ext cx="3094892" cy="4041707"/>
          </a:xfrm>
          <a:prstGeom prst="rect">
            <a:avLst/>
          </a:prstGeom>
          <a:ln>
            <a:solidFill>
              <a:srgbClr val="B6006C"/>
            </a:solidFill>
          </a:ln>
        </p:spPr>
        <p:txBody>
          <a:bodyPr wrap="square">
            <a:spAutoFit/>
          </a:bodyPr>
          <a:lstStyle/>
          <a:p>
            <a:r>
              <a:rPr lang="en-GB" i="1" dirty="0">
                <a:solidFill>
                  <a:srgbClr val="5C5C5C"/>
                </a:solidFill>
                <a:latin typeface="Open Sans Light" panose="020B0306030504020204" pitchFamily="34" charset="0"/>
                <a:ea typeface="Open Sans" panose="020B0606030504020204" pitchFamily="34" charset="0"/>
                <a:cs typeface="Open Sans Light" panose="020B0306030504020204" pitchFamily="34" charset="0"/>
              </a:rPr>
              <a:t>“We have found that more women referred to our community-based services have needed longer term and more in-depth support than before the pandemic. We think this is because they generally have complex needs and also there is a lack of availability of other agencies to support them. We need more trained staff in order to cope with demand in the future.”</a:t>
            </a:r>
            <a:r>
              <a:rPr lang="en-GB" i="1" dirty="0">
                <a:solidFill>
                  <a:srgbClr val="414042"/>
                </a:solidFill>
                <a:latin typeface="Open Sans" panose="020B0606030504020204" pitchFamily="34" charset="0"/>
                <a:ea typeface="Open Sans" panose="020B0606030504020204" pitchFamily="34" charset="0"/>
              </a:rPr>
              <a:t> </a:t>
            </a:r>
            <a:endParaRPr lang="en-GB" i="1" dirty="0"/>
          </a:p>
        </p:txBody>
      </p:sp>
    </p:spTree>
    <p:extLst>
      <p:ext uri="{BB962C8B-B14F-4D97-AF65-F5344CB8AC3E}">
        <p14:creationId xmlns:p14="http://schemas.microsoft.com/office/powerpoint/2010/main" val="3541148381"/>
      </p:ext>
    </p:extLst>
  </p:cSld>
  <p:clrMapOvr>
    <a:masterClrMapping/>
  </p:clrMapOvr>
  <mc:AlternateContent xmlns:mc="http://schemas.openxmlformats.org/markup-compatibility/2006" xmlns:p14="http://schemas.microsoft.com/office/powerpoint/2010/main">
    <mc:Choice Requires="p14">
      <p:transition spd="slow" p14:dur="2000" advTm="1021"/>
    </mc:Choice>
    <mc:Fallback xmlns="">
      <p:transition spd="slow" advTm="1021"/>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9873343" cy="1325563"/>
          </a:xfrm>
        </p:spPr>
        <p:txBody>
          <a:bodyPr>
            <a:normAutofit/>
          </a:bodyPr>
          <a:lstStyle/>
          <a:p>
            <a:r>
              <a:rPr lang="en-GB" sz="3600" dirty="0">
                <a:solidFill>
                  <a:srgbClr val="B6006C"/>
                </a:solidFill>
                <a:latin typeface="Open Sans Light" panose="020B0306030504020204" pitchFamily="34" charset="0"/>
                <a:ea typeface="Open Sans Light" panose="020B0306030504020204" pitchFamily="34" charset="0"/>
                <a:cs typeface="Open Sans Light" panose="020B0306030504020204" pitchFamily="34" charset="0"/>
              </a:rPr>
              <a:t>Women’s Aid research into impact of Covid-19</a:t>
            </a:r>
            <a:endParaRPr lang="en-GB"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 name="Content Placeholder 2"/>
          <p:cNvSpPr>
            <a:spLocks noGrp="1"/>
          </p:cNvSpPr>
          <p:nvPr>
            <p:ph idx="1"/>
          </p:nvPr>
        </p:nvSpPr>
        <p:spPr>
          <a:xfrm>
            <a:off x="780178" y="1690688"/>
            <a:ext cx="9684738" cy="4351338"/>
          </a:xfrm>
        </p:spPr>
        <p:txBody>
          <a:bodyPr>
            <a:noAutofit/>
          </a:bodyPr>
          <a:lstStyle/>
          <a:p>
            <a:pPr marL="0" indent="0" algn="ctr">
              <a:lnSpc>
                <a:spcPct val="120000"/>
              </a:lnSpc>
              <a:spcBef>
                <a:spcPts val="600"/>
              </a:spcBef>
              <a:spcAft>
                <a:spcPts val="1200"/>
              </a:spcAft>
              <a:buNone/>
            </a:pPr>
            <a:r>
              <a:rPr lang="en-US" sz="2000" i="1" dirty="0">
                <a:latin typeface="Open Sans Light" panose="020B0306030504020204" pitchFamily="34" charset="0"/>
                <a:ea typeface="Open Sans Light" panose="020B0306030504020204" pitchFamily="34" charset="0"/>
                <a:cs typeface="Open Sans Light" panose="020B0306030504020204" pitchFamily="34" charset="0"/>
              </a:rPr>
              <a:t>“I wanted to leave the relationship. However since Covid-19 and the lockdown coming into effect it has made it harder to leave. I am a keyworker who is around COVID +</a:t>
            </a:r>
            <a:r>
              <a:rPr lang="en-US" sz="2000" i="1" dirty="0" err="1">
                <a:latin typeface="Open Sans Light" panose="020B0306030504020204" pitchFamily="34" charset="0"/>
                <a:ea typeface="Open Sans Light" panose="020B0306030504020204" pitchFamily="34" charset="0"/>
                <a:cs typeface="Open Sans Light" panose="020B0306030504020204" pitchFamily="34" charset="0"/>
              </a:rPr>
              <a:t>ve</a:t>
            </a:r>
            <a:r>
              <a:rPr lang="en-US" sz="2000" i="1" dirty="0">
                <a:latin typeface="Open Sans Light" panose="020B0306030504020204" pitchFamily="34" charset="0"/>
                <a:ea typeface="Open Sans Light" panose="020B0306030504020204" pitchFamily="34" charset="0"/>
                <a:cs typeface="Open Sans Light" panose="020B0306030504020204" pitchFamily="34" charset="0"/>
              </a:rPr>
              <a:t> patients, so I don’t feel like I could go home and stay with my parents…”</a:t>
            </a:r>
          </a:p>
          <a:p>
            <a:pPr marL="0" indent="0" algn="ctr">
              <a:lnSpc>
                <a:spcPct val="120000"/>
              </a:lnSpc>
              <a:spcBef>
                <a:spcPts val="600"/>
              </a:spcBef>
              <a:spcAft>
                <a:spcPts val="1200"/>
              </a:spcAft>
              <a:buNone/>
            </a:pPr>
            <a:r>
              <a:rPr lang="en-US" sz="2000" i="1" dirty="0">
                <a:latin typeface="Open Sans Light" panose="020B0306030504020204" pitchFamily="34" charset="0"/>
                <a:ea typeface="Open Sans Light" panose="020B0306030504020204" pitchFamily="34" charset="0"/>
                <a:cs typeface="Open Sans Light" panose="020B0306030504020204" pitchFamily="34" charset="0"/>
              </a:rPr>
              <a:t>“It’s hell on earth living 24/7 now with my abuser &amp; can’t get out to escape put distance between us when I feel tension rising”</a:t>
            </a:r>
          </a:p>
          <a:p>
            <a:pPr marL="0" indent="0" algn="ctr">
              <a:lnSpc>
                <a:spcPct val="120000"/>
              </a:lnSpc>
              <a:spcBef>
                <a:spcPts val="600"/>
              </a:spcBef>
              <a:spcAft>
                <a:spcPts val="1200"/>
              </a:spcAft>
              <a:buNone/>
            </a:pPr>
            <a:r>
              <a:rPr lang="en-US" sz="2000" i="1" dirty="0">
                <a:latin typeface="Open Sans Light" panose="020B0306030504020204" pitchFamily="34" charset="0"/>
                <a:ea typeface="Open Sans Light" panose="020B0306030504020204" pitchFamily="34" charset="0"/>
                <a:cs typeface="Open Sans Light" panose="020B0306030504020204" pitchFamily="34" charset="0"/>
              </a:rPr>
              <a:t>“More time at home magnifies the issues, you can’t get away from it, I have to work harder to keep him happy.”</a:t>
            </a:r>
          </a:p>
          <a:p>
            <a:pPr marL="0" indent="0">
              <a:lnSpc>
                <a:spcPct val="120000"/>
              </a:lnSpc>
              <a:spcBef>
                <a:spcPts val="600"/>
              </a:spcBef>
              <a:spcAft>
                <a:spcPts val="1200"/>
              </a:spcAft>
              <a:buNone/>
            </a:pPr>
            <a:r>
              <a:rPr lang="en-US" sz="2000" b="1" dirty="0">
                <a:latin typeface="Open Sans Light" panose="020B0306030504020204" pitchFamily="34" charset="0"/>
                <a:ea typeface="Open Sans Light" panose="020B0306030504020204" pitchFamily="34" charset="0"/>
                <a:cs typeface="Open Sans Light" panose="020B0306030504020204" pitchFamily="34" charset="0"/>
              </a:rPr>
              <a:t>Find out more at: </a:t>
            </a:r>
            <a:r>
              <a:rPr lang="en-US" sz="2000" b="1" dirty="0">
                <a:latin typeface="Open Sans Light" panose="020B0306030504020204" pitchFamily="34" charset="0"/>
                <a:ea typeface="Open Sans Light" panose="020B0306030504020204" pitchFamily="34" charset="0"/>
                <a:cs typeface="Open Sans Light" panose="020B0306030504020204" pitchFamily="34" charset="0"/>
                <a:hlinkClick r:id="rId3"/>
              </a:rPr>
              <a:t>https://www.womensaid.org.uk/evidence-hub/</a:t>
            </a:r>
            <a:r>
              <a:rPr lang="en-US" sz="2000" b="1" dirty="0">
                <a:latin typeface="Open Sans Light" panose="020B0306030504020204" pitchFamily="34" charset="0"/>
                <a:ea typeface="Open Sans Light" panose="020B0306030504020204" pitchFamily="34" charset="0"/>
                <a:cs typeface="Open Sans Light" panose="020B0306030504020204" pitchFamily="34" charset="0"/>
              </a:rPr>
              <a:t> </a:t>
            </a:r>
          </a:p>
          <a:p>
            <a:pPr marL="0" indent="0">
              <a:buNone/>
            </a:pPr>
            <a:r>
              <a:rPr lang="en-GB" sz="2000" b="1" dirty="0">
                <a:latin typeface="Open Sans Light" panose="020B0306030504020204" pitchFamily="34" charset="0"/>
                <a:ea typeface="Open Sans Light" panose="020B0306030504020204" pitchFamily="34" charset="0"/>
                <a:cs typeface="Open Sans Light" panose="020B0306030504020204" pitchFamily="34" charset="0"/>
              </a:rPr>
              <a:t>Contact us at </a:t>
            </a:r>
            <a:r>
              <a:rPr lang="en-GB" sz="2000" b="1" dirty="0">
                <a:latin typeface="Open Sans Light" panose="020B0306030504020204" pitchFamily="34" charset="0"/>
                <a:ea typeface="Open Sans Light" panose="020B0306030504020204" pitchFamily="34" charset="0"/>
                <a:cs typeface="Open Sans Light" panose="020B0306030504020204" pitchFamily="34" charset="0"/>
                <a:hlinkClick r:id="rId4"/>
              </a:rPr>
              <a:t>research@womensaid.org.uk</a:t>
            </a:r>
            <a:endParaRPr lang="en-GB" sz="2000" b="1" dirty="0">
              <a:latin typeface="Open Sans Light" panose="020B0306030504020204" pitchFamily="34" charset="0"/>
              <a:ea typeface="Open Sans Light" panose="020B0306030504020204" pitchFamily="34" charset="0"/>
              <a:cs typeface="Open Sans Light" panose="020B0306030504020204" pitchFamily="34" charset="0"/>
            </a:endParaRPr>
          </a:p>
          <a:p>
            <a:endParaRPr lang="en-GB" sz="2000" dirty="0">
              <a:latin typeface="Open Sans Light" panose="020B0306030504020204" pitchFamily="34" charset="0"/>
              <a:ea typeface="Open Sans Light" panose="020B0306030504020204" pitchFamily="34" charset="0"/>
              <a:cs typeface="Open Sans Light" panose="020B0306030504020204" pitchFamily="34" charset="0"/>
            </a:endParaRPr>
          </a:p>
          <a:p>
            <a:pPr marL="0" indent="0">
              <a:lnSpc>
                <a:spcPct val="120000"/>
              </a:lnSpc>
              <a:spcBef>
                <a:spcPts val="600"/>
              </a:spcBef>
              <a:spcAft>
                <a:spcPts val="1200"/>
              </a:spcAft>
              <a:buNone/>
            </a:pP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0" indent="0">
              <a:lnSpc>
                <a:spcPct val="120000"/>
              </a:lnSpc>
              <a:spcBef>
                <a:spcPts val="600"/>
              </a:spcBef>
              <a:spcAft>
                <a:spcPts val="1200"/>
              </a:spcAft>
              <a:buNone/>
            </a:pP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0" indent="0">
              <a:buNone/>
            </a:pPr>
            <a:endParaRPr lang="en-US" sz="2000" b="1" dirty="0">
              <a:latin typeface="Open Sans" panose="020B0606030504020204" pitchFamily="34" charset="0"/>
              <a:ea typeface="Open Sans" panose="020B0606030504020204" pitchFamily="34" charset="0"/>
              <a:cs typeface="Open Sans" panose="020B0606030504020204" pitchFamily="34" charset="0"/>
            </a:endParaRPr>
          </a:p>
          <a:p>
            <a:pPr marL="0" indent="0" fontAlgn="base">
              <a:buNone/>
            </a:pPr>
            <a:endParaRPr lang="en-US" sz="2000" dirty="0"/>
          </a:p>
        </p:txBody>
      </p:sp>
      <p:pic>
        <p:nvPicPr>
          <p:cNvPr id="4" name="Picture 3" descr="M:\Branding and Publications\Branding\INTERNAL BRANDING\Women's Aid\WA Logo transparent word doc.png"/>
          <p:cNvPicPr/>
          <p:nvPr/>
        </p:nvPicPr>
        <p:blipFill>
          <a:blip r:embed="rId5">
            <a:extLst>
              <a:ext uri="{28A0092B-C50C-407E-A947-70E740481C1C}">
                <a14:useLocalDpi xmlns:a14="http://schemas.microsoft.com/office/drawing/2010/main" val="0"/>
              </a:ext>
            </a:extLst>
          </a:blip>
          <a:srcRect/>
          <a:stretch>
            <a:fillRect/>
          </a:stretch>
        </p:blipFill>
        <p:spPr bwMode="auto">
          <a:xfrm>
            <a:off x="8166083" y="5809902"/>
            <a:ext cx="2013932" cy="476598"/>
          </a:xfrm>
          <a:prstGeom prst="rect">
            <a:avLst/>
          </a:prstGeom>
          <a:noFill/>
          <a:ln>
            <a:noFill/>
          </a:ln>
        </p:spPr>
      </p:pic>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64916" y="4283982"/>
            <a:ext cx="1401763" cy="2002518"/>
          </a:xfrm>
          <a:prstGeom prst="rect">
            <a:avLst/>
          </a:prstGeom>
        </p:spPr>
      </p:pic>
    </p:spTree>
    <p:extLst>
      <p:ext uri="{BB962C8B-B14F-4D97-AF65-F5344CB8AC3E}">
        <p14:creationId xmlns:p14="http://schemas.microsoft.com/office/powerpoint/2010/main" val="1189670586"/>
      </p:ext>
    </p:extLst>
  </p:cSld>
  <p:clrMapOvr>
    <a:masterClrMapping/>
  </p:clrMapOvr>
  <mc:AlternateContent xmlns:mc="http://schemas.openxmlformats.org/markup-compatibility/2006" xmlns:p14="http://schemas.microsoft.com/office/powerpoint/2010/main">
    <mc:Choice Requires="p14">
      <p:transition spd="slow" p14:dur="2000" advTm="3477"/>
    </mc:Choice>
    <mc:Fallback xmlns="">
      <p:transition spd="slow" advTm="347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PRESGUID" val="03632340-0337-46d8-97f9-96a4e04f97e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7C1F89C8FE3F468A11EAB831C87530" ma:contentTypeVersion="14" ma:contentTypeDescription="Create a new document." ma:contentTypeScope="" ma:versionID="e5f5745e5ca56f2d92a6f9bf9274f093">
  <xsd:schema xmlns:xsd="http://www.w3.org/2001/XMLSchema" xmlns:xs="http://www.w3.org/2001/XMLSchema" xmlns:p="http://schemas.microsoft.com/office/2006/metadata/properties" xmlns:ns3="4e3678a2-4fc2-48fe-8bd4-6cebc3810546" xmlns:ns4="5385b540-20c0-4b1a-80a5-e7278ab87357" targetNamespace="http://schemas.microsoft.com/office/2006/metadata/properties" ma:root="true" ma:fieldsID="1e611bf8fc5fd2df9247caf859509fce" ns3:_="" ns4:_="">
    <xsd:import namespace="4e3678a2-4fc2-48fe-8bd4-6cebc3810546"/>
    <xsd:import namespace="5385b540-20c0-4b1a-80a5-e7278ab8735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3678a2-4fc2-48fe-8bd4-6cebc38105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385b540-20c0-4b1a-80a5-e7278ab8735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38B031-17D5-4D2A-AF30-7B4DA854D69C}">
  <ds:schemaRefs>
    <ds:schemaRef ds:uri="http://schemas.microsoft.com/sharepoint/v3/contenttype/forms"/>
  </ds:schemaRefs>
</ds:datastoreItem>
</file>

<file path=customXml/itemProps2.xml><?xml version="1.0" encoding="utf-8"?>
<ds:datastoreItem xmlns:ds="http://schemas.openxmlformats.org/officeDocument/2006/customXml" ds:itemID="{A80FA176-2380-480A-88CF-1031B09F11FD}">
  <ds:schemaRefs>
    <ds:schemaRef ds:uri="http://schemas.microsoft.com/office/infopath/2007/PartnerControls"/>
    <ds:schemaRef ds:uri="http://schemas.microsoft.com/office/2006/metadata/properties"/>
    <ds:schemaRef ds:uri="http://schemas.microsoft.com/office/2006/documentManagement/types"/>
    <ds:schemaRef ds:uri="http://purl.org/dc/dcmitype/"/>
    <ds:schemaRef ds:uri="http://www.w3.org/XML/1998/namespace"/>
    <ds:schemaRef ds:uri="http://purl.org/dc/terms/"/>
    <ds:schemaRef ds:uri="http://purl.org/dc/elements/1.1/"/>
    <ds:schemaRef ds:uri="http://schemas.openxmlformats.org/package/2006/metadata/core-properties"/>
    <ds:schemaRef ds:uri="5385b540-20c0-4b1a-80a5-e7278ab87357"/>
    <ds:schemaRef ds:uri="4e3678a2-4fc2-48fe-8bd4-6cebc3810546"/>
  </ds:schemaRefs>
</ds:datastoreItem>
</file>

<file path=customXml/itemProps3.xml><?xml version="1.0" encoding="utf-8"?>
<ds:datastoreItem xmlns:ds="http://schemas.openxmlformats.org/officeDocument/2006/customXml" ds:itemID="{65561165-230F-4D66-A096-07D24BDAFC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3678a2-4fc2-48fe-8bd4-6cebc3810546"/>
    <ds:schemaRef ds:uri="5385b540-20c0-4b1a-80a5-e7278ab873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3555</TotalTime>
  <Words>1050</Words>
  <Application>Microsoft Office PowerPoint</Application>
  <PresentationFormat>Widescreen</PresentationFormat>
  <Paragraphs>93</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Open Sans</vt:lpstr>
      <vt:lpstr>Open Sans Light</vt:lpstr>
      <vt:lpstr>Office Theme</vt:lpstr>
      <vt:lpstr>PowerPoint Presentation</vt:lpstr>
      <vt:lpstr>PowerPoint Presentation</vt:lpstr>
      <vt:lpstr>PowerPoint Presentation</vt:lpstr>
      <vt:lpstr>How have abusers used the pandemic as a tool for abuse</vt:lpstr>
      <vt:lpstr>Survivors are experiencing increased isolation and fear</vt:lpstr>
      <vt:lpstr>Survivors are seeing their means of escape reduced</vt:lpstr>
      <vt:lpstr>Child survivors also experienced worsening abuse during lockdown. </vt:lpstr>
      <vt:lpstr>Impact on local domestic abuse support services</vt:lpstr>
      <vt:lpstr>Women’s Aid research into impact of Covid-19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Maia Samuel</dc:creator>
  <cp:lastModifiedBy>Miranda Horvath</cp:lastModifiedBy>
  <cp:revision>91</cp:revision>
  <dcterms:created xsi:type="dcterms:W3CDTF">2020-05-26T16:08:21Z</dcterms:created>
  <dcterms:modified xsi:type="dcterms:W3CDTF">2021-06-04T18:12:09Z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0x0101005A7C1F89C8FE3F468A11EAB831C87530</vt:lpwstr>
  </property>
</Properties>
</file>